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268" r:id="rId3"/>
    <p:sldId id="273" r:id="rId4"/>
    <p:sldId id="280" r:id="rId5"/>
    <p:sldId id="282" r:id="rId6"/>
    <p:sldId id="293" r:id="rId7"/>
    <p:sldId id="261" r:id="rId8"/>
    <p:sldId id="276" r:id="rId9"/>
    <p:sldId id="294" r:id="rId10"/>
    <p:sldId id="274" r:id="rId11"/>
    <p:sldId id="275" r:id="rId12"/>
    <p:sldId id="399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8F0D0B6-B91A-4B0D-9F87-B9B056F822C6}">
          <p14:sldIdLst/>
        </p14:section>
        <p14:section name="Untitled Section" id="{453F0111-A133-4E0A-97A9-1E269CA12B05}">
          <p14:sldIdLst>
            <p14:sldId id="268"/>
            <p14:sldId id="273"/>
            <p14:sldId id="280"/>
            <p14:sldId id="282"/>
            <p14:sldId id="293"/>
            <p14:sldId id="261"/>
            <p14:sldId id="276"/>
            <p14:sldId id="294"/>
            <p14:sldId id="274"/>
            <p14:sldId id="275"/>
            <p14:sldId id="399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34" autoAdjust="0"/>
    <p:restoredTop sz="54410" autoAdjust="0"/>
  </p:normalViewPr>
  <p:slideViewPr>
    <p:cSldViewPr snapToGrid="0">
      <p:cViewPr varScale="1">
        <p:scale>
          <a:sx n="49" d="100"/>
          <a:sy n="49" d="100"/>
        </p:scale>
        <p:origin x="123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8576C-310F-4D56-A2A6-A8DE2949204E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D9A6B-5EBE-4EE7-B452-5832B93B6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09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26EC5-4C9B-4F44-A1B2-51BDE669B57D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7354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70DC7-AD92-4316-BBD5-42CBECF41E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33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D9A6B-5EBE-4EE7-B452-5832B93B64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09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E84A669-CE1F-4B76-8BF5-8D6492352A1A}" type="slidenum">
              <a:rPr lang="en-US" smtClean="0"/>
              <a:pPr eaLnBrk="1" hangingPunct="1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0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California coastline is 1100 miles long</a:t>
            </a:r>
          </a:p>
          <a:p>
            <a:r>
              <a:rPr lang="en-US" dirty="0"/>
              <a:t>Home to 1 million, plus 10s of millions of annual visitors</a:t>
            </a:r>
          </a:p>
          <a:p>
            <a:r>
              <a:rPr lang="en-US" dirty="0"/>
              <a:t>At least 100 tsunamis have been recorded since</a:t>
            </a:r>
            <a:r>
              <a:rPr lang="en-US" baseline="0" dirty="0"/>
              <a:t> 1800</a:t>
            </a:r>
          </a:p>
          <a:p>
            <a:r>
              <a:rPr lang="en-US" baseline="0" dirty="0"/>
              <a:t>13 caused damage</a:t>
            </a:r>
          </a:p>
          <a:p>
            <a:r>
              <a:rPr lang="en-US" baseline="0" dirty="0"/>
              <a:t>5 caused human casualties</a:t>
            </a:r>
          </a:p>
          <a:p>
            <a:r>
              <a:rPr lang="en-US" baseline="0" dirty="0"/>
              <a:t>1964 tsunami from the AK M9.2 EQ, killed 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1E0C7-98B8-4119-9383-270BF59AEC7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74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281-0B8E-4AEE-AE3D-8B514E191422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2D917-DC0A-4D6C-AA00-32537033A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2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281-0B8E-4AEE-AE3D-8B514E191422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2D917-DC0A-4D6C-AA00-32537033A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61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281-0B8E-4AEE-AE3D-8B514E191422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2D917-DC0A-4D6C-AA00-32537033A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06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A7B4-9D66-40A7-A375-6DCA1DD30C36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55C0-3FBE-4E40-ABB3-F3C985B22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1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A7B4-9D66-40A7-A375-6DCA1DD30C36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55C0-3FBE-4E40-ABB3-F3C985B22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45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A7B4-9D66-40A7-A375-6DCA1DD30C36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55C0-3FBE-4E40-ABB3-F3C985B22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06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A7B4-9D66-40A7-A375-6DCA1DD30C36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55C0-3FBE-4E40-ABB3-F3C985B22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33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A7B4-9D66-40A7-A375-6DCA1DD30C36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55C0-3FBE-4E40-ABB3-F3C985B22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32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A7B4-9D66-40A7-A375-6DCA1DD30C36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55C0-3FBE-4E40-ABB3-F3C985B22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21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A7B4-9D66-40A7-A375-6DCA1DD30C36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55C0-3FBE-4E40-ABB3-F3C985B22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13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A7B4-9D66-40A7-A375-6DCA1DD30C36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55C0-3FBE-4E40-ABB3-F3C985B22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1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281-0B8E-4AEE-AE3D-8B514E191422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2D917-DC0A-4D6C-AA00-32537033A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48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A7B4-9D66-40A7-A375-6DCA1DD30C36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55C0-3FBE-4E40-ABB3-F3C985B22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2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A7B4-9D66-40A7-A375-6DCA1DD30C36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55C0-3FBE-4E40-ABB3-F3C985B22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04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A7B4-9D66-40A7-A375-6DCA1DD30C36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555C0-3FBE-4E40-ABB3-F3C985B22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2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281-0B8E-4AEE-AE3D-8B514E191422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2D917-DC0A-4D6C-AA00-32537033A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02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281-0B8E-4AEE-AE3D-8B514E191422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2D917-DC0A-4D6C-AA00-32537033A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31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281-0B8E-4AEE-AE3D-8B514E191422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2D917-DC0A-4D6C-AA00-32537033A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28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281-0B8E-4AEE-AE3D-8B514E191422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2D917-DC0A-4D6C-AA00-32537033A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98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281-0B8E-4AEE-AE3D-8B514E191422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2D917-DC0A-4D6C-AA00-32537033A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0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281-0B8E-4AEE-AE3D-8B514E191422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2D917-DC0A-4D6C-AA00-32537033A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9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13281-0B8E-4AEE-AE3D-8B514E191422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2D917-DC0A-4D6C-AA00-32537033A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06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13281-0B8E-4AEE-AE3D-8B514E191422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2D917-DC0A-4D6C-AA00-32537033A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8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1A7B4-9D66-40A7-A375-6DCA1DD30C36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555C0-3FBE-4E40-ABB3-F3C985B22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4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2.mp4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76827" y="177455"/>
            <a:ext cx="2689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Distant Source Tsunamis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692" y="406924"/>
            <a:ext cx="617220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 rot="19499158">
            <a:off x="4196434" y="1497226"/>
            <a:ext cx="557213" cy="14922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 rot="15541592">
            <a:off x="3327083" y="3145764"/>
            <a:ext cx="493712" cy="1365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61"/>
          <p:cNvSpPr txBox="1">
            <a:spLocks noChangeArrowheads="1"/>
          </p:cNvSpPr>
          <p:nvPr/>
        </p:nvSpPr>
        <p:spPr bwMode="auto">
          <a:xfrm>
            <a:off x="4373251" y="1160282"/>
            <a:ext cx="9144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Kamchatka</a:t>
            </a:r>
          </a:p>
        </p:txBody>
      </p:sp>
      <p:sp>
        <p:nvSpPr>
          <p:cNvPr id="10" name="TextBox 162"/>
          <p:cNvSpPr txBox="1">
            <a:spLocks noChangeArrowheads="1"/>
          </p:cNvSpPr>
          <p:nvPr/>
        </p:nvSpPr>
        <p:spPr bwMode="auto">
          <a:xfrm>
            <a:off x="3612823" y="3159551"/>
            <a:ext cx="1371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Izu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-Bonin Mariana</a:t>
            </a:r>
          </a:p>
        </p:txBody>
      </p:sp>
      <p:sp>
        <p:nvSpPr>
          <p:cNvPr id="11" name="TextBox 163"/>
          <p:cNvSpPr txBox="1">
            <a:spLocks noChangeArrowheads="1"/>
          </p:cNvSpPr>
          <p:nvPr/>
        </p:nvSpPr>
        <p:spPr bwMode="auto">
          <a:xfrm>
            <a:off x="6477000" y="2743200"/>
            <a:ext cx="1752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Columbia-Ecuador and</a:t>
            </a:r>
          </a:p>
        </p:txBody>
      </p:sp>
      <p:sp>
        <p:nvSpPr>
          <p:cNvPr id="8201" name="TextBox 164"/>
          <p:cNvSpPr txBox="1">
            <a:spLocks noChangeArrowheads="1"/>
          </p:cNvSpPr>
          <p:nvPr/>
        </p:nvSpPr>
        <p:spPr bwMode="auto">
          <a:xfrm rot="4163872">
            <a:off x="7540309" y="2741652"/>
            <a:ext cx="11430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28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CALIFORNIA</a:t>
            </a: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359360" y="3888706"/>
            <a:ext cx="845449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Not felt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Tsunami will arrive in 5+ hours</a:t>
            </a:r>
          </a:p>
          <a:p>
            <a:pPr marL="457200" marR="0" lvl="1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Official Warnings – NTWC, NWS, State, County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Action – partial to full evacuations/keep people away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from water</a:t>
            </a:r>
          </a:p>
        </p:txBody>
      </p:sp>
      <p:pic>
        <p:nvPicPr>
          <p:cNvPr id="13" name="Picture 13" descr="drawing of subduction z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8" y="2540542"/>
            <a:ext cx="1730931" cy="86795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85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9961" y="690013"/>
            <a:ext cx="7733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lvl="1" algn="ctr">
              <a:spcBef>
                <a:spcPts val="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Level of Response depends on event size</a:t>
            </a:r>
          </a:p>
          <a:p>
            <a:pPr marL="176213" lvl="1" algn="ctr">
              <a:spcBef>
                <a:spcPts val="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Official Warnings will be broadcast</a:t>
            </a:r>
          </a:p>
          <a:p>
            <a:pPr marL="862013" lvl="2" indent="-228600">
              <a:spcBef>
                <a:spcPct val="50000"/>
              </a:spcBef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1944" y="43682"/>
            <a:ext cx="4660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Distant Source Tsunami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50" y="1658437"/>
            <a:ext cx="3172323" cy="241902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samoa_evac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61" y="4327451"/>
            <a:ext cx="3176825" cy="221323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56168" y="4497662"/>
            <a:ext cx="370213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613" lvl="3">
              <a:spcBef>
                <a:spcPct val="50000"/>
              </a:spcBef>
              <a:defRPr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20060" y="4696845"/>
            <a:ext cx="373050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events - </a:t>
            </a: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to full evacuation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858875" y="2216344"/>
            <a:ext cx="460254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 events - </a:t>
            </a:r>
          </a:p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people away from water</a:t>
            </a:r>
          </a:p>
        </p:txBody>
      </p:sp>
    </p:spTree>
    <p:extLst>
      <p:ext uri="{BB962C8B-B14F-4D97-AF65-F5344CB8AC3E}">
        <p14:creationId xmlns:p14="http://schemas.microsoft.com/office/powerpoint/2010/main" val="2768428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3680" y="439745"/>
            <a:ext cx="8531900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California has a history of damaging tsunamis which have resulted in loss of life.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At least 100 tsunamis have been recorded since 1800</a:t>
            </a:r>
          </a:p>
          <a:p>
            <a:pPr algn="ctr"/>
            <a:r>
              <a:rPr 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13 caused significant damage</a:t>
            </a:r>
          </a:p>
          <a:p>
            <a:pPr algn="ctr"/>
            <a:r>
              <a:rPr 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5 caused human casualties</a:t>
            </a:r>
          </a:p>
          <a:p>
            <a:pPr algn="ctr"/>
            <a:endParaRPr lang="en-US" b="1" i="1" dirty="0">
              <a:solidFill>
                <a:schemeClr val="accent1">
                  <a:lumMod val="20000"/>
                  <a:lumOff val="80000"/>
                </a:schemeClr>
              </a:solidFill>
              <a:cs typeface="Arial" panose="020B0604020202020204" pitchFamily="34" charset="0"/>
            </a:endParaRPr>
          </a:p>
          <a:p>
            <a:pPr algn="ctr"/>
            <a:r>
              <a:rPr 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1964 tsunami from the AK M9.2 EQ, killed 13 in CA</a:t>
            </a:r>
          </a:p>
          <a:p>
            <a:pPr algn="ctr"/>
            <a:r>
              <a:rPr 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2011 tsunami from Japan M9.1 EQ, killed one person and</a:t>
            </a:r>
          </a:p>
          <a:p>
            <a:pPr algn="ctr"/>
            <a:r>
              <a:rPr 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100 million in damage</a:t>
            </a:r>
          </a:p>
          <a:p>
            <a:endParaRPr lang="en-US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The entire California coast is vulnerable – </a:t>
            </a:r>
          </a:p>
          <a:p>
            <a:pPr lvl="1"/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everyone should be aware of tsunamis.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cs typeface="Arial" panose="020B0604020202020204" pitchFamily="34" charset="0"/>
              </a:rPr>
              <a:t>Large damaging tsunamis are not common events, but they can be catastrophic.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593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90" y="596485"/>
            <a:ext cx="6464760" cy="4308788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67A3AD-BF28-4742-B8C3-E80B2B0574B5}"/>
              </a:ext>
            </a:extLst>
          </p:cNvPr>
          <p:cNvSpPr txBox="1"/>
          <p:nvPr/>
        </p:nvSpPr>
        <p:spPr>
          <a:xfrm>
            <a:off x="1584251" y="5199321"/>
            <a:ext cx="5851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bg1">
                    <a:lumMod val="95000"/>
                  </a:schemeClr>
                </a:solidFill>
              </a:rPr>
              <a:t>We are all in this together!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7C0536-011A-4D2B-8D3B-E100AEA61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6" t="39367" r="4361" b="46266"/>
          <a:stretch/>
        </p:blipFill>
        <p:spPr>
          <a:xfrm>
            <a:off x="1806164" y="380283"/>
            <a:ext cx="5531671" cy="57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83950" y="301355"/>
            <a:ext cx="9144000" cy="762000"/>
          </a:xfrm>
          <a:prstGeom prst="rect">
            <a:avLst/>
          </a:prstGeom>
        </p:spPr>
        <p:txBody>
          <a:bodyPr/>
          <a:lstStyle/>
          <a:p>
            <a:pPr lvl="0" algn="ctr" defTabSz="9128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Japan </a:t>
            </a:r>
            <a:r>
              <a:rPr kumimoji="0" lang="en-US" sz="36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2011 </a:t>
            </a:r>
          </a:p>
          <a:p>
            <a:pPr lvl="0" algn="ctr" defTabSz="9128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6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Distant Source Tsunami </a:t>
            </a: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For California</a:t>
            </a: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lvl="0" algn="ctr" defTabSz="9128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2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5710" y="1613765"/>
            <a:ext cx="751190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8600" defTabSz="912813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Large tidal fluctuations, Crescent City 16 feet (largest surges at </a:t>
            </a:r>
            <a:r>
              <a:rPr lang="en-US" sz="2400" u="sng" dirty="0">
                <a:solidFill>
                  <a:schemeClr val="bg1"/>
                </a:solidFill>
              </a:rPr>
              <a:t>low tide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pPr marL="227013" indent="-228600" defTabSz="912813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Bay Area  had 1 to 5 foot surges</a:t>
            </a:r>
          </a:p>
          <a:p>
            <a:pPr marL="227013" indent="-228600" defTabSz="912813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Strong currents/debris in harbors</a:t>
            </a:r>
          </a:p>
          <a:p>
            <a:pPr marL="227013" indent="-228600" defTabSz="912813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Potential dangerous tsunami conditions lasted for more than 24 hours</a:t>
            </a:r>
          </a:p>
          <a:p>
            <a:pPr marL="227013" indent="-228600" defTabSz="912813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Statewide impacts: one fatality; two dozen harbors damaged; damages ~$100M</a:t>
            </a:r>
          </a:p>
        </p:txBody>
      </p:sp>
    </p:spTree>
    <p:extLst>
      <p:ext uri="{BB962C8B-B14F-4D97-AF65-F5344CB8AC3E}">
        <p14:creationId xmlns:p14="http://schemas.microsoft.com/office/powerpoint/2010/main" val="2830547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42CF-0C18-44DF-BCA2-E4C1EC3645C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88900" y="1860550"/>
            <a:ext cx="3810000" cy="302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9170" indent="-190492" algn="ctr" defTabSz="760647">
              <a:spcBef>
                <a:spcPts val="500"/>
              </a:spcBef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Open coastline   </a:t>
            </a:r>
          </a:p>
          <a:p>
            <a:pPr marL="189170" indent="-190492" algn="ctr" defTabSz="760647">
              <a:spcBef>
                <a:spcPts val="500"/>
              </a:spcBef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strong currents in Bolinas</a:t>
            </a:r>
          </a:p>
          <a:p>
            <a:pPr algn="ctr" defTabSz="760647">
              <a:spcBef>
                <a:spcPts val="500"/>
              </a:spcBef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~ 3 feet</a:t>
            </a:r>
          </a:p>
          <a:p>
            <a:pPr algn="ctr" defTabSz="760647">
              <a:spcBef>
                <a:spcPts val="500"/>
              </a:spcBef>
              <a:defRPr/>
            </a:pP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189170" indent="-190492" algn="ctr" defTabSz="760647">
              <a:spcBef>
                <a:spcPts val="500"/>
              </a:spcBef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Inside north SF Bay          </a:t>
            </a:r>
          </a:p>
          <a:p>
            <a:pPr marL="189170" indent="-190492" algn="ctr" defTabSz="760647">
              <a:spcBef>
                <a:spcPts val="500"/>
              </a:spcBef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tsunami drawdown and bores</a:t>
            </a:r>
          </a:p>
          <a:p>
            <a:pPr marL="189170" lvl="1" indent="-190492" algn="ctr" defTabSz="760647">
              <a:spcBef>
                <a:spcPts val="500"/>
              </a:spcBef>
              <a:defRPr/>
            </a:pP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~ 1-4 feet</a:t>
            </a:r>
          </a:p>
          <a:p>
            <a:pPr marL="189170" lvl="1" indent="-190492" algn="ctr" defTabSz="760647">
              <a:spcBef>
                <a:spcPts val="500"/>
              </a:spcBef>
              <a:defRPr/>
            </a:pPr>
            <a:endParaRPr lang="en-US" sz="1333" b="1" i="1" dirty="0">
              <a:solidFill>
                <a:schemeClr val="bg1"/>
              </a:solidFill>
            </a:endParaRPr>
          </a:p>
          <a:p>
            <a:pPr marL="189170" indent="-190492" algn="ctr" defTabSz="760647">
              <a:spcBef>
                <a:spcPts val="500"/>
              </a:spcBef>
              <a:defRPr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-84221" y="229799"/>
            <a:ext cx="4064000" cy="635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760647">
              <a:spcBef>
                <a:spcPct val="0"/>
              </a:spcBef>
              <a:defRPr/>
            </a:pPr>
            <a:r>
              <a:rPr lang="en-US" sz="2800" dirty="0">
                <a:solidFill>
                  <a:schemeClr val="bg1"/>
                </a:solidFill>
                <a:ea typeface="+mj-ea"/>
                <a:cs typeface="+mj-cs"/>
              </a:rPr>
              <a:t>2011 </a:t>
            </a:r>
          </a:p>
          <a:p>
            <a:pPr algn="ctr" defTabSz="760647">
              <a:spcBef>
                <a:spcPct val="0"/>
              </a:spcBef>
              <a:defRPr/>
            </a:pPr>
            <a:r>
              <a:rPr lang="en-US" sz="2800" dirty="0">
                <a:solidFill>
                  <a:schemeClr val="bg1"/>
                </a:solidFill>
                <a:ea typeface="+mj-ea"/>
                <a:cs typeface="+mj-cs"/>
              </a:rPr>
              <a:t>Japan Tsunami in Marin County</a:t>
            </a:r>
          </a:p>
        </p:txBody>
      </p:sp>
      <p:pic>
        <p:nvPicPr>
          <p:cNvPr id="6" name="Bolinas B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7835" y="433631"/>
            <a:ext cx="4934730" cy="2837470"/>
          </a:xfrm>
          <a:prstGeom prst="rect">
            <a:avLst/>
          </a:prstGeom>
        </p:spPr>
      </p:pic>
      <p:pic>
        <p:nvPicPr>
          <p:cNvPr id="7" name="Richardson Bay - Marin Co - March 11 2011 tsunam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04183" y="3451117"/>
            <a:ext cx="4183636" cy="3137727"/>
          </a:xfrm>
          <a:prstGeom prst="rect">
            <a:avLst/>
          </a:prstGeom>
        </p:spPr>
      </p:pic>
      <p:pic>
        <p:nvPicPr>
          <p:cNvPr id="13" name="Picture 12" descr="PHOTO_13283865_148597_31150919_ap_sausalito houseboats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9950" y="4414553"/>
            <a:ext cx="3419004" cy="227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19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271" t="15570" r="21136" b="1418"/>
          <a:stretch/>
        </p:blipFill>
        <p:spPr>
          <a:xfrm>
            <a:off x="-16051" y="-21515"/>
            <a:ext cx="9160051" cy="679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01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6FD87-8F26-4BF2-B321-562C5455E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18" t="14651" r="20000" b="5638"/>
          <a:stretch/>
        </p:blipFill>
        <p:spPr>
          <a:xfrm>
            <a:off x="0" y="0"/>
            <a:ext cx="9205643" cy="663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43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550" t="14884" r="19674" b="3450"/>
          <a:stretch/>
        </p:blipFill>
        <p:spPr>
          <a:xfrm>
            <a:off x="25639" y="119999"/>
            <a:ext cx="9092721" cy="661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78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3929" y="38615"/>
            <a:ext cx="5163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Tsunami Inundation Maps</a:t>
            </a:r>
          </a:p>
        </p:txBody>
      </p:sp>
      <p:pic>
        <p:nvPicPr>
          <p:cNvPr id="1026" name="Picture 2" descr="http://www.conservation.ca.gov/cgs/geologic_hazards/Tsunami/Inundation_Maps/PublishingImages/Tsunami_Index_Map_5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78" y="782313"/>
            <a:ext cx="3249399" cy="343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6297" y="4407282"/>
            <a:ext cx="286020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Tsunami.ca.gov</a:t>
            </a:r>
          </a:p>
          <a:p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MyHazards.caloes.ca.gov</a:t>
            </a:r>
          </a:p>
          <a:p>
            <a:endParaRPr 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TsunamiZone.org</a:t>
            </a:r>
          </a:p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8" t="12898" r="35344" b="25409"/>
          <a:stretch/>
        </p:blipFill>
        <p:spPr bwMode="auto">
          <a:xfrm>
            <a:off x="4221860" y="881220"/>
            <a:ext cx="4569142" cy="578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051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62DC5-B702-4A26-BFFC-8429E59A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71" t="32896" r="28235" b="13240"/>
          <a:stretch/>
        </p:blipFill>
        <p:spPr>
          <a:xfrm>
            <a:off x="4572000" y="3135853"/>
            <a:ext cx="3958814" cy="2667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369D3F-DC21-443F-975E-6303114F4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18" t="33548" r="36000" b="15846"/>
          <a:stretch/>
        </p:blipFill>
        <p:spPr>
          <a:xfrm>
            <a:off x="595132" y="3041725"/>
            <a:ext cx="3414007" cy="3356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C8F141-1628-48AC-AE81-23EBC5C25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59" t="33763" r="32941" b="14326"/>
          <a:stretch/>
        </p:blipFill>
        <p:spPr>
          <a:xfrm>
            <a:off x="428877" y="152183"/>
            <a:ext cx="4389120" cy="25710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50E515-B229-4DC9-B2B7-298C3073E397}"/>
              </a:ext>
            </a:extLst>
          </p:cNvPr>
          <p:cNvSpPr/>
          <p:nvPr/>
        </p:nvSpPr>
        <p:spPr>
          <a:xfrm>
            <a:off x="4711779" y="20623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Tsunami </a:t>
            </a:r>
          </a:p>
          <a:p>
            <a:pPr lvl="0" algn="ctr"/>
            <a:r>
              <a:rPr lang="en-US" sz="3200" b="1" dirty="0">
                <a:solidFill>
                  <a:prstClr val="white"/>
                </a:solidFill>
                <a:cs typeface="Arial" panose="020B0604020202020204" pitchFamily="34" charset="0"/>
              </a:rPr>
              <a:t>Inundation Maps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BF1254-89D0-424C-9A55-A47B1EBE19FF}"/>
              </a:ext>
            </a:extLst>
          </p:cNvPr>
          <p:cNvSpPr/>
          <p:nvPr/>
        </p:nvSpPr>
        <p:spPr>
          <a:xfrm>
            <a:off x="5678275" y="4731456"/>
            <a:ext cx="84813" cy="812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2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1373401"/>
            <a:ext cx="457972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85800" lvl="1" indent="-228600">
              <a:spcBef>
                <a:spcPct val="50000"/>
              </a:spcBef>
              <a:defRPr/>
            </a:pPr>
            <a:endParaRPr lang="en-US" sz="800" b="1" dirty="0">
              <a:solidFill>
                <a:schemeClr val="bg1"/>
              </a:solidFill>
            </a:endParaRPr>
          </a:p>
          <a:p>
            <a:pPr marL="176213" lvl="1">
              <a:spcBef>
                <a:spcPts val="0"/>
              </a:spcBef>
              <a:defRPr/>
            </a:pPr>
            <a:r>
              <a:rPr lang="en-US" sz="2000" b="1" u="sng" dirty="0">
                <a:solidFill>
                  <a:schemeClr val="bg1"/>
                </a:solidFill>
              </a:rPr>
              <a:t>No Official Warning</a:t>
            </a:r>
          </a:p>
          <a:p>
            <a:pPr marL="176213" lvl="1">
              <a:spcBef>
                <a:spcPts val="0"/>
              </a:spcBef>
              <a:defRPr/>
            </a:pPr>
            <a:endParaRPr lang="en-US" sz="2000" b="1" dirty="0">
              <a:solidFill>
                <a:schemeClr val="bg1"/>
              </a:solidFill>
            </a:endParaRPr>
          </a:p>
          <a:p>
            <a:pPr marL="176213" lvl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</a:rPr>
              <a:t>Strong  and/or Long Shaking is the Warning</a:t>
            </a:r>
          </a:p>
          <a:p>
            <a:pPr marL="176213" lvl="1">
              <a:spcBef>
                <a:spcPts val="0"/>
              </a:spcBef>
              <a:defRPr/>
            </a:pPr>
            <a:endParaRPr lang="en-US" sz="2000" b="1" dirty="0">
              <a:solidFill>
                <a:schemeClr val="bg1"/>
              </a:solidFill>
            </a:endParaRPr>
          </a:p>
          <a:p>
            <a:pPr marL="176213" lvl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</a:rPr>
              <a:t>Tsunami can arrive within minutes</a:t>
            </a:r>
          </a:p>
          <a:p>
            <a:pPr marL="176213" lvl="1">
              <a:spcBef>
                <a:spcPts val="0"/>
              </a:spcBef>
              <a:defRPr/>
            </a:pPr>
            <a:endParaRPr lang="en-US" sz="2000" b="1" dirty="0">
              <a:solidFill>
                <a:schemeClr val="bg1"/>
              </a:solidFill>
            </a:endParaRPr>
          </a:p>
          <a:p>
            <a:pPr marL="176213" lvl="1">
              <a:defRPr/>
            </a:pPr>
            <a:r>
              <a:rPr lang="en-US" sz="2000" b="1" dirty="0">
                <a:solidFill>
                  <a:schemeClr val="bg1"/>
                </a:solidFill>
              </a:rPr>
              <a:t>Evacuate out of Inundation Zone</a:t>
            </a:r>
          </a:p>
          <a:p>
            <a:pPr marL="176213" lvl="1">
              <a:defRPr/>
            </a:pPr>
            <a:r>
              <a:rPr lang="en-US" sz="2000" b="1" dirty="0">
                <a:solidFill>
                  <a:schemeClr val="bg1"/>
                </a:solidFill>
              </a:rPr>
              <a:t>Get to higher ground</a:t>
            </a:r>
          </a:p>
          <a:p>
            <a:pPr marL="176213" lvl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</a:rPr>
              <a:t>Go inland</a:t>
            </a:r>
          </a:p>
          <a:p>
            <a:pPr marL="176213" lvl="1">
              <a:spcBef>
                <a:spcPts val="0"/>
              </a:spcBef>
              <a:defRPr/>
            </a:pPr>
            <a:endParaRPr lang="en-US" sz="2000" b="1" dirty="0">
              <a:solidFill>
                <a:schemeClr val="bg1"/>
              </a:solidFill>
            </a:endParaRPr>
          </a:p>
          <a:p>
            <a:pPr marL="176213" lvl="1">
              <a:spcBef>
                <a:spcPts val="0"/>
              </a:spcBef>
              <a:defRPr/>
            </a:pPr>
            <a:r>
              <a:rPr lang="en-US" sz="2000" b="1" dirty="0">
                <a:solidFill>
                  <a:schemeClr val="bg1"/>
                </a:solidFill>
              </a:rPr>
              <a:t>Do not return until you hear from officials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45843" y="107217"/>
            <a:ext cx="4448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Local Source Tsunamis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18279" y="611101"/>
            <a:ext cx="6929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4813" lvl="1" indent="-228600" algn="ctr">
              <a:spcBef>
                <a:spcPts val="0"/>
              </a:spcBef>
              <a:defRPr/>
            </a:pPr>
            <a:r>
              <a:rPr lang="en-US" sz="2400" b="1" dirty="0">
                <a:solidFill>
                  <a:schemeClr val="bg1"/>
                </a:solidFill>
              </a:rPr>
              <a:t>Large Local Earthquake</a:t>
            </a:r>
          </a:p>
        </p:txBody>
      </p:sp>
      <p:pic>
        <p:nvPicPr>
          <p:cNvPr id="7" name="Picture 6" descr="http://images.onset.freedom.com/ocregister/nusyi6-b88515918z.120150916204404000gmnc2g40.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7" y="1257432"/>
            <a:ext cx="4225310" cy="251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51253" y="4000130"/>
            <a:ext cx="22951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Sign Placement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Public education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Training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Know your Zone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6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1033</TotalTime>
  <Words>372</Words>
  <Application>Microsoft Office PowerPoint</Application>
  <PresentationFormat>On-screen Show (4:3)</PresentationFormat>
  <Paragraphs>89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Pridmore, Cynthia@DOC</dc:creator>
  <cp:lastModifiedBy>Pridmore, Cynthia@DOC</cp:lastModifiedBy>
  <cp:revision>53</cp:revision>
  <dcterms:created xsi:type="dcterms:W3CDTF">2019-03-06T19:27:53Z</dcterms:created>
  <dcterms:modified xsi:type="dcterms:W3CDTF">2019-03-26T19:05:58Z</dcterms:modified>
</cp:coreProperties>
</file>