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72" r:id="rId6"/>
    <p:sldId id="263" r:id="rId7"/>
    <p:sldId id="264" r:id="rId8"/>
    <p:sldId id="273" r:id="rId9"/>
    <p:sldId id="265" r:id="rId10"/>
    <p:sldId id="266" r:id="rId11"/>
    <p:sldId id="274" r:id="rId12"/>
    <p:sldId id="269" r:id="rId13"/>
    <p:sldId id="270" r:id="rId14"/>
    <p:sldId id="276" r:id="rId15"/>
    <p:sldId id="277" r:id="rId16"/>
    <p:sldId id="275" r:id="rId17"/>
    <p:sldId id="267" r:id="rId18"/>
    <p:sldId id="271" r:id="rId19"/>
    <p:sldId id="260"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 Beilin" initials="P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83054" autoAdjust="0"/>
  </p:normalViewPr>
  <p:slideViewPr>
    <p:cSldViewPr snapToGrid="0">
      <p:cViewPr varScale="1">
        <p:scale>
          <a:sx n="92" d="100"/>
          <a:sy n="92" d="100"/>
        </p:scale>
        <p:origin x="68" y="3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26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image" Target="../media/image49.jpeg"/><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1.jp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5.jpg"/><Relationship Id="rId5" Type="http://schemas.openxmlformats.org/officeDocument/2006/relationships/image" Target="../media/image54.jpeg"/><Relationship Id="rId4" Type="http://schemas.openxmlformats.org/officeDocument/2006/relationships/image" Target="../media/image5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E10A8-23F4-47C0-A4E3-937B04D88ED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82CA195-6F80-44F4-BB17-DD7BC73DE969}">
      <dgm:prSet phldrT="[Text]" custT="1"/>
      <dgm:spPr/>
      <dgm:t>
        <a:bodyPr/>
        <a:lstStyle/>
        <a:p>
          <a:r>
            <a:rPr lang="en-US" sz="3000" dirty="0" smtClean="0"/>
            <a:t>Workflows</a:t>
          </a:r>
          <a:endParaRPr lang="en-US" sz="3000" dirty="0"/>
        </a:p>
      </dgm:t>
    </dgm:pt>
    <dgm:pt modelId="{4117094E-4349-464D-B7A1-56086F33AE24}" type="parTrans" cxnId="{F8E5AF35-8135-4040-B837-CF1C9AE87E37}">
      <dgm:prSet/>
      <dgm:spPr/>
      <dgm:t>
        <a:bodyPr/>
        <a:lstStyle/>
        <a:p>
          <a:endParaRPr lang="en-US"/>
        </a:p>
      </dgm:t>
    </dgm:pt>
    <dgm:pt modelId="{79CFAEE1-2038-4984-9C51-AE92A7D8436A}" type="sibTrans" cxnId="{F8E5AF35-8135-4040-B837-CF1C9AE87E37}">
      <dgm:prSet/>
      <dgm:spPr/>
      <dgm:t>
        <a:bodyPr/>
        <a:lstStyle/>
        <a:p>
          <a:endParaRPr lang="en-US"/>
        </a:p>
      </dgm:t>
    </dgm:pt>
    <dgm:pt modelId="{71B3F7F8-06B5-4F93-94BF-EA33218ACFC0}">
      <dgm:prSet phldrT="[Text]" custT="1"/>
      <dgm:spPr/>
      <dgm:t>
        <a:bodyPr/>
        <a:lstStyle/>
        <a:p>
          <a:r>
            <a:rPr lang="en-US" sz="3000" dirty="0" smtClean="0"/>
            <a:t>Partnerships</a:t>
          </a:r>
          <a:endParaRPr lang="en-US" sz="3000" dirty="0"/>
        </a:p>
      </dgm:t>
    </dgm:pt>
    <dgm:pt modelId="{5A3FB2B7-4245-4766-A3DD-CD47F35CCD2C}" type="parTrans" cxnId="{055C47D8-C1F1-4580-876A-67989F481D5B}">
      <dgm:prSet/>
      <dgm:spPr/>
      <dgm:t>
        <a:bodyPr/>
        <a:lstStyle/>
        <a:p>
          <a:endParaRPr lang="en-US"/>
        </a:p>
      </dgm:t>
    </dgm:pt>
    <dgm:pt modelId="{D305937E-7187-457E-A677-1C320333AE1B}" type="sibTrans" cxnId="{055C47D8-C1F1-4580-876A-67989F481D5B}">
      <dgm:prSet/>
      <dgm:spPr/>
      <dgm:t>
        <a:bodyPr/>
        <a:lstStyle/>
        <a:p>
          <a:endParaRPr lang="en-US"/>
        </a:p>
      </dgm:t>
    </dgm:pt>
    <dgm:pt modelId="{6A00C682-C480-4F31-8173-7AC2D843ADA1}">
      <dgm:prSet phldrT="[Text]" custT="1"/>
      <dgm:spPr>
        <a:solidFill>
          <a:schemeClr val="accent1">
            <a:lumMod val="75000"/>
          </a:schemeClr>
        </a:solidFill>
      </dgm:spPr>
      <dgm:t>
        <a:bodyPr/>
        <a:lstStyle/>
        <a:p>
          <a:r>
            <a:rPr lang="en-US" sz="3000" dirty="0" smtClean="0"/>
            <a:t>Inter-operable data, tools</a:t>
          </a:r>
          <a:endParaRPr lang="en-US" sz="3000" dirty="0"/>
        </a:p>
      </dgm:t>
    </dgm:pt>
    <dgm:pt modelId="{215CACBA-11EE-48DE-AFAB-0B2A1CC9E595}" type="parTrans" cxnId="{7E8CA5C3-4A12-4808-ADEB-94E3A289D2B4}">
      <dgm:prSet/>
      <dgm:spPr/>
      <dgm:t>
        <a:bodyPr/>
        <a:lstStyle/>
        <a:p>
          <a:endParaRPr lang="en-US"/>
        </a:p>
      </dgm:t>
    </dgm:pt>
    <dgm:pt modelId="{ADDB4E61-19FB-4D76-B0FC-486078A4B91D}" type="sibTrans" cxnId="{7E8CA5C3-4A12-4808-ADEB-94E3A289D2B4}">
      <dgm:prSet/>
      <dgm:spPr/>
      <dgm:t>
        <a:bodyPr/>
        <a:lstStyle/>
        <a:p>
          <a:endParaRPr lang="en-US"/>
        </a:p>
      </dgm:t>
    </dgm:pt>
    <dgm:pt modelId="{7F956210-7527-4BA5-B375-D813F407ED98}">
      <dgm:prSet phldrT="[Text]" custT="1"/>
      <dgm:spPr/>
      <dgm:t>
        <a:bodyPr/>
        <a:lstStyle/>
        <a:p>
          <a:r>
            <a:rPr lang="en-US" sz="4000" dirty="0" smtClean="0"/>
            <a:t>Actionable decision-making</a:t>
          </a:r>
          <a:endParaRPr lang="en-US" sz="4000" dirty="0"/>
        </a:p>
      </dgm:t>
    </dgm:pt>
    <dgm:pt modelId="{43520B2B-D7FA-42A3-97F0-466F24D2C6E0}" type="parTrans" cxnId="{ED859075-13E5-4362-9361-C61D98B3DCC4}">
      <dgm:prSet/>
      <dgm:spPr/>
      <dgm:t>
        <a:bodyPr/>
        <a:lstStyle/>
        <a:p>
          <a:endParaRPr lang="en-US"/>
        </a:p>
      </dgm:t>
    </dgm:pt>
    <dgm:pt modelId="{15DE90E7-8C39-43B7-97F1-2E11D5E613AC}" type="sibTrans" cxnId="{ED859075-13E5-4362-9361-C61D98B3DCC4}">
      <dgm:prSet/>
      <dgm:spPr/>
      <dgm:t>
        <a:bodyPr/>
        <a:lstStyle/>
        <a:p>
          <a:endParaRPr lang="en-US"/>
        </a:p>
      </dgm:t>
    </dgm:pt>
    <dgm:pt modelId="{658837C8-9ED6-406E-9979-2EC34E0F405F}" type="pres">
      <dgm:prSet presAssocID="{571E10A8-23F4-47C0-A4E3-937B04D88ED2}" presName="Name0" presStyleCnt="0">
        <dgm:presLayoutVars>
          <dgm:chMax val="4"/>
          <dgm:resizeHandles val="exact"/>
        </dgm:presLayoutVars>
      </dgm:prSet>
      <dgm:spPr/>
      <dgm:t>
        <a:bodyPr/>
        <a:lstStyle/>
        <a:p>
          <a:endParaRPr lang="en-US"/>
        </a:p>
      </dgm:t>
    </dgm:pt>
    <dgm:pt modelId="{428F73FC-9BC0-4B8A-A4CF-AA912940354F}" type="pres">
      <dgm:prSet presAssocID="{571E10A8-23F4-47C0-A4E3-937B04D88ED2}" presName="ellipse" presStyleLbl="trBgShp" presStyleIdx="0" presStyleCnt="1"/>
      <dgm:spPr/>
    </dgm:pt>
    <dgm:pt modelId="{D0429755-9276-43CD-A02C-7D5D5A87E06E}" type="pres">
      <dgm:prSet presAssocID="{571E10A8-23F4-47C0-A4E3-937B04D88ED2}" presName="arrow1" presStyleLbl="fgShp" presStyleIdx="0" presStyleCnt="1"/>
      <dgm:spPr/>
    </dgm:pt>
    <dgm:pt modelId="{70E94C97-D44B-48B8-B256-79B66226C6AE}" type="pres">
      <dgm:prSet presAssocID="{571E10A8-23F4-47C0-A4E3-937B04D88ED2}" presName="rectangle" presStyleLbl="revTx" presStyleIdx="0" presStyleCnt="1" custScaleX="197918">
        <dgm:presLayoutVars>
          <dgm:bulletEnabled val="1"/>
        </dgm:presLayoutVars>
      </dgm:prSet>
      <dgm:spPr/>
      <dgm:t>
        <a:bodyPr/>
        <a:lstStyle/>
        <a:p>
          <a:endParaRPr lang="en-US"/>
        </a:p>
      </dgm:t>
    </dgm:pt>
    <dgm:pt modelId="{CC7A5560-9163-47AA-B7BD-CB99205D3D8A}" type="pres">
      <dgm:prSet presAssocID="{71B3F7F8-06B5-4F93-94BF-EA33218ACFC0}" presName="item1" presStyleLbl="node1" presStyleIdx="0" presStyleCnt="3" custAng="21346609" custScaleX="276887" custLinFactNeighborX="-15767" custLinFactNeighborY="-16205">
        <dgm:presLayoutVars>
          <dgm:bulletEnabled val="1"/>
        </dgm:presLayoutVars>
      </dgm:prSet>
      <dgm:spPr/>
      <dgm:t>
        <a:bodyPr/>
        <a:lstStyle/>
        <a:p>
          <a:endParaRPr lang="en-US"/>
        </a:p>
      </dgm:t>
    </dgm:pt>
    <dgm:pt modelId="{73405F83-CCDB-4FEE-8749-4F8C87F7A745}" type="pres">
      <dgm:prSet presAssocID="{6A00C682-C480-4F31-8173-7AC2D843ADA1}" presName="item2" presStyleLbl="node1" presStyleIdx="1" presStyleCnt="3" custScaleX="236943" custLinFactNeighborX="-40935" custLinFactNeighborY="-23297">
        <dgm:presLayoutVars>
          <dgm:bulletEnabled val="1"/>
        </dgm:presLayoutVars>
      </dgm:prSet>
      <dgm:spPr/>
      <dgm:t>
        <a:bodyPr/>
        <a:lstStyle/>
        <a:p>
          <a:endParaRPr lang="en-US"/>
        </a:p>
      </dgm:t>
    </dgm:pt>
    <dgm:pt modelId="{3E75C0A5-65DD-4C89-86E6-76A272C893EA}" type="pres">
      <dgm:prSet presAssocID="{7F956210-7527-4BA5-B375-D813F407ED98}" presName="item3" presStyleLbl="node1" presStyleIdx="2" presStyleCnt="3" custAng="204271" custScaleX="216999" custLinFactNeighborX="54582" custLinFactNeighborY="-853">
        <dgm:presLayoutVars>
          <dgm:bulletEnabled val="1"/>
        </dgm:presLayoutVars>
      </dgm:prSet>
      <dgm:spPr/>
      <dgm:t>
        <a:bodyPr/>
        <a:lstStyle/>
        <a:p>
          <a:endParaRPr lang="en-US"/>
        </a:p>
      </dgm:t>
    </dgm:pt>
    <dgm:pt modelId="{2FB97239-F0B3-4380-8734-95B5459E9903}" type="pres">
      <dgm:prSet presAssocID="{571E10A8-23F4-47C0-A4E3-937B04D88ED2}" presName="funnel" presStyleLbl="trAlignAcc1" presStyleIdx="0" presStyleCnt="1" custScaleX="205828"/>
      <dgm:spPr/>
    </dgm:pt>
  </dgm:ptLst>
  <dgm:cxnLst>
    <dgm:cxn modelId="{45BA71BE-73DB-4AFD-81C9-6AFA1480232C}" type="presOf" srcId="{571E10A8-23F4-47C0-A4E3-937B04D88ED2}" destId="{658837C8-9ED6-406E-9979-2EC34E0F405F}" srcOrd="0" destOrd="0" presId="urn:microsoft.com/office/officeart/2005/8/layout/funnel1"/>
    <dgm:cxn modelId="{F8E5AF35-8135-4040-B837-CF1C9AE87E37}" srcId="{571E10A8-23F4-47C0-A4E3-937B04D88ED2}" destId="{682CA195-6F80-44F4-BB17-DD7BC73DE969}" srcOrd="0" destOrd="0" parTransId="{4117094E-4349-464D-B7A1-56086F33AE24}" sibTransId="{79CFAEE1-2038-4984-9C51-AE92A7D8436A}"/>
    <dgm:cxn modelId="{15D54780-4C3E-41E8-B9C7-70B6FFB7DD48}" type="presOf" srcId="{6A00C682-C480-4F31-8173-7AC2D843ADA1}" destId="{CC7A5560-9163-47AA-B7BD-CB99205D3D8A}" srcOrd="0" destOrd="0" presId="urn:microsoft.com/office/officeart/2005/8/layout/funnel1"/>
    <dgm:cxn modelId="{ED859075-13E5-4362-9361-C61D98B3DCC4}" srcId="{571E10A8-23F4-47C0-A4E3-937B04D88ED2}" destId="{7F956210-7527-4BA5-B375-D813F407ED98}" srcOrd="3" destOrd="0" parTransId="{43520B2B-D7FA-42A3-97F0-466F24D2C6E0}" sibTransId="{15DE90E7-8C39-43B7-97F1-2E11D5E613AC}"/>
    <dgm:cxn modelId="{BED9E624-BD4D-4E99-8789-294C2625A3C8}" type="presOf" srcId="{71B3F7F8-06B5-4F93-94BF-EA33218ACFC0}" destId="{73405F83-CCDB-4FEE-8749-4F8C87F7A745}" srcOrd="0" destOrd="0" presId="urn:microsoft.com/office/officeart/2005/8/layout/funnel1"/>
    <dgm:cxn modelId="{17B8F8CD-9AC5-4FBA-A807-F9745E65EA59}" type="presOf" srcId="{7F956210-7527-4BA5-B375-D813F407ED98}" destId="{70E94C97-D44B-48B8-B256-79B66226C6AE}" srcOrd="0" destOrd="0" presId="urn:microsoft.com/office/officeart/2005/8/layout/funnel1"/>
    <dgm:cxn modelId="{C79DB7A9-E834-42A5-AA4B-F9C8EE5291FD}" type="presOf" srcId="{682CA195-6F80-44F4-BB17-DD7BC73DE969}" destId="{3E75C0A5-65DD-4C89-86E6-76A272C893EA}" srcOrd="0" destOrd="0" presId="urn:microsoft.com/office/officeart/2005/8/layout/funnel1"/>
    <dgm:cxn modelId="{7E8CA5C3-4A12-4808-ADEB-94E3A289D2B4}" srcId="{571E10A8-23F4-47C0-A4E3-937B04D88ED2}" destId="{6A00C682-C480-4F31-8173-7AC2D843ADA1}" srcOrd="2" destOrd="0" parTransId="{215CACBA-11EE-48DE-AFAB-0B2A1CC9E595}" sibTransId="{ADDB4E61-19FB-4D76-B0FC-486078A4B91D}"/>
    <dgm:cxn modelId="{055C47D8-C1F1-4580-876A-67989F481D5B}" srcId="{571E10A8-23F4-47C0-A4E3-937B04D88ED2}" destId="{71B3F7F8-06B5-4F93-94BF-EA33218ACFC0}" srcOrd="1" destOrd="0" parTransId="{5A3FB2B7-4245-4766-A3DD-CD47F35CCD2C}" sibTransId="{D305937E-7187-457E-A677-1C320333AE1B}"/>
    <dgm:cxn modelId="{A1353B8F-C381-4FEB-86E8-B03BC5AB0FDF}" type="presParOf" srcId="{658837C8-9ED6-406E-9979-2EC34E0F405F}" destId="{428F73FC-9BC0-4B8A-A4CF-AA912940354F}" srcOrd="0" destOrd="0" presId="urn:microsoft.com/office/officeart/2005/8/layout/funnel1"/>
    <dgm:cxn modelId="{2255B7D3-F031-4CE6-995A-0A856C254F66}" type="presParOf" srcId="{658837C8-9ED6-406E-9979-2EC34E0F405F}" destId="{D0429755-9276-43CD-A02C-7D5D5A87E06E}" srcOrd="1" destOrd="0" presId="urn:microsoft.com/office/officeart/2005/8/layout/funnel1"/>
    <dgm:cxn modelId="{A874BF5F-B2D2-402B-A129-89BE187921C6}" type="presParOf" srcId="{658837C8-9ED6-406E-9979-2EC34E0F405F}" destId="{70E94C97-D44B-48B8-B256-79B66226C6AE}" srcOrd="2" destOrd="0" presId="urn:microsoft.com/office/officeart/2005/8/layout/funnel1"/>
    <dgm:cxn modelId="{EAF29DF0-B793-4927-9A2E-40661F67C62A}" type="presParOf" srcId="{658837C8-9ED6-406E-9979-2EC34E0F405F}" destId="{CC7A5560-9163-47AA-B7BD-CB99205D3D8A}" srcOrd="3" destOrd="0" presId="urn:microsoft.com/office/officeart/2005/8/layout/funnel1"/>
    <dgm:cxn modelId="{871FA7BB-F455-4FF3-BA96-CC9A21F555BA}" type="presParOf" srcId="{658837C8-9ED6-406E-9979-2EC34E0F405F}" destId="{73405F83-CCDB-4FEE-8749-4F8C87F7A745}" srcOrd="4" destOrd="0" presId="urn:microsoft.com/office/officeart/2005/8/layout/funnel1"/>
    <dgm:cxn modelId="{83AAEDFD-78AD-4599-9E12-0DBD5B253FD3}" type="presParOf" srcId="{658837C8-9ED6-406E-9979-2EC34E0F405F}" destId="{3E75C0A5-65DD-4C89-86E6-76A272C893EA}" srcOrd="5" destOrd="0" presId="urn:microsoft.com/office/officeart/2005/8/layout/funnel1"/>
    <dgm:cxn modelId="{471AF00B-FF19-44FF-866B-BE3170831C8A}" type="presParOf" srcId="{658837C8-9ED6-406E-9979-2EC34E0F405F}" destId="{2FB97239-F0B3-4380-8734-95B5459E990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DF422-CBB6-0C4C-B57B-80F3A90D2472}" type="doc">
      <dgm:prSet loTypeId="urn:microsoft.com/office/officeart/2005/8/layout/venn1" loCatId="" qsTypeId="urn:microsoft.com/office/officeart/2005/8/quickstyle/3D1" qsCatId="3D" csTypeId="urn:microsoft.com/office/officeart/2005/8/colors/accent1_2" csCatId="accent1" phldr="1"/>
      <dgm:spPr/>
    </dgm:pt>
    <dgm:pt modelId="{60D7D9B0-9CB2-ED48-9036-973E55E5B7EE}">
      <dgm:prSet phldrT="[Text]"/>
      <dgm:spPr/>
      <dgm:t>
        <a:bodyPr/>
        <a:lstStyle/>
        <a:p>
          <a:r>
            <a:rPr lang="en-US" dirty="0" smtClean="0"/>
            <a:t>Federal Agencies:</a:t>
          </a:r>
        </a:p>
        <a:p>
          <a:r>
            <a:rPr lang="en-US" dirty="0" smtClean="0"/>
            <a:t>10+</a:t>
          </a:r>
          <a:endParaRPr lang="en-US" dirty="0"/>
        </a:p>
      </dgm:t>
    </dgm:pt>
    <dgm:pt modelId="{34B9A8DA-1871-8B4C-B6DC-A74EA18C172F}" type="parTrans" cxnId="{11FF266B-77A6-4D47-AA61-F0E886DF93CB}">
      <dgm:prSet/>
      <dgm:spPr/>
      <dgm:t>
        <a:bodyPr/>
        <a:lstStyle/>
        <a:p>
          <a:endParaRPr lang="en-US"/>
        </a:p>
      </dgm:t>
    </dgm:pt>
    <dgm:pt modelId="{DDA6C46C-5257-694D-9489-4A58AC5D96BA}" type="sibTrans" cxnId="{11FF266B-77A6-4D47-AA61-F0E886DF93CB}">
      <dgm:prSet/>
      <dgm:spPr/>
      <dgm:t>
        <a:bodyPr/>
        <a:lstStyle/>
        <a:p>
          <a:endParaRPr lang="en-US"/>
        </a:p>
      </dgm:t>
    </dgm:pt>
    <dgm:pt modelId="{83C6CA4B-8789-584B-B634-F428C4BE8267}">
      <dgm:prSet phldrT="[Text]"/>
      <dgm:spPr/>
      <dgm:t>
        <a:bodyPr/>
        <a:lstStyle/>
        <a:p>
          <a:r>
            <a:rPr lang="en-US" dirty="0" smtClean="0"/>
            <a:t>State and Local:</a:t>
          </a:r>
        </a:p>
        <a:p>
          <a:r>
            <a:rPr lang="en-US" dirty="0" smtClean="0"/>
            <a:t>22+</a:t>
          </a:r>
        </a:p>
      </dgm:t>
    </dgm:pt>
    <dgm:pt modelId="{CAC2F2EB-AF5A-3C4D-A372-7C9F43F85381}" type="parTrans" cxnId="{18E34FAD-21F0-BF44-BF8E-DC987CC8F84E}">
      <dgm:prSet/>
      <dgm:spPr/>
      <dgm:t>
        <a:bodyPr/>
        <a:lstStyle/>
        <a:p>
          <a:endParaRPr lang="en-US"/>
        </a:p>
      </dgm:t>
    </dgm:pt>
    <dgm:pt modelId="{FB0FCCA4-A840-564B-971E-CFB3EC3B5AFA}" type="sibTrans" cxnId="{18E34FAD-21F0-BF44-BF8E-DC987CC8F84E}">
      <dgm:prSet/>
      <dgm:spPr/>
      <dgm:t>
        <a:bodyPr/>
        <a:lstStyle/>
        <a:p>
          <a:endParaRPr lang="en-US"/>
        </a:p>
      </dgm:t>
    </dgm:pt>
    <dgm:pt modelId="{9A5FB0AB-5EF6-D949-8CC1-CAB0544D61E9}">
      <dgm:prSet phldrT="[Text]"/>
      <dgm:spPr/>
      <dgm:t>
        <a:bodyPr/>
        <a:lstStyle/>
        <a:p>
          <a:r>
            <a:rPr lang="en-US" dirty="0" smtClean="0"/>
            <a:t>Non-Governmental Organizations: 12+</a:t>
          </a:r>
          <a:endParaRPr lang="en-US" dirty="0"/>
        </a:p>
      </dgm:t>
    </dgm:pt>
    <dgm:pt modelId="{9B8AE2FF-8C81-7742-954F-59947B0D3DBB}" type="parTrans" cxnId="{4B8685B5-803A-FD4D-AC63-50D485012920}">
      <dgm:prSet/>
      <dgm:spPr/>
      <dgm:t>
        <a:bodyPr/>
        <a:lstStyle/>
        <a:p>
          <a:endParaRPr lang="en-US"/>
        </a:p>
      </dgm:t>
    </dgm:pt>
    <dgm:pt modelId="{FACBA5F4-5A39-4449-8911-CFC18075FB48}" type="sibTrans" cxnId="{4B8685B5-803A-FD4D-AC63-50D485012920}">
      <dgm:prSet/>
      <dgm:spPr/>
      <dgm:t>
        <a:bodyPr/>
        <a:lstStyle/>
        <a:p>
          <a:endParaRPr lang="en-US"/>
        </a:p>
      </dgm:t>
    </dgm:pt>
    <dgm:pt modelId="{85086C3D-C3B3-4243-A695-86B824E642D9}">
      <dgm:prSet phldrT="[Text]"/>
      <dgm:spPr/>
      <dgm:t>
        <a:bodyPr/>
        <a:lstStyle/>
        <a:p>
          <a:r>
            <a:rPr lang="en-US" dirty="0" smtClean="0"/>
            <a:t>Neighboring States and Jurisdictions: 12+</a:t>
          </a:r>
          <a:endParaRPr lang="en-US" dirty="0"/>
        </a:p>
      </dgm:t>
    </dgm:pt>
    <dgm:pt modelId="{687079D1-E815-CB4D-BE15-DAFC1253F1AB}" type="parTrans" cxnId="{12FF45F6-A8D5-3B4B-9BE1-55AF429CCA35}">
      <dgm:prSet/>
      <dgm:spPr/>
      <dgm:t>
        <a:bodyPr/>
        <a:lstStyle/>
        <a:p>
          <a:endParaRPr lang="en-US"/>
        </a:p>
      </dgm:t>
    </dgm:pt>
    <dgm:pt modelId="{08235C3D-B9E4-7D44-A22F-0D4174A79D74}" type="sibTrans" cxnId="{12FF45F6-A8D5-3B4B-9BE1-55AF429CCA35}">
      <dgm:prSet/>
      <dgm:spPr/>
      <dgm:t>
        <a:bodyPr/>
        <a:lstStyle/>
        <a:p>
          <a:endParaRPr lang="en-US"/>
        </a:p>
      </dgm:t>
    </dgm:pt>
    <dgm:pt modelId="{92265D02-1A2F-264A-8BC1-5CC1D4E45FE2}">
      <dgm:prSet/>
      <dgm:spPr/>
      <dgm:t>
        <a:bodyPr/>
        <a:lstStyle/>
        <a:p>
          <a:r>
            <a:rPr lang="en-US" dirty="0" smtClean="0"/>
            <a:t>Academic and Research: 7+</a:t>
          </a:r>
          <a:endParaRPr lang="en-US" dirty="0"/>
        </a:p>
      </dgm:t>
    </dgm:pt>
    <dgm:pt modelId="{E7AF9A50-E211-F148-B8C0-BA21B8CC7AB5}" type="parTrans" cxnId="{274E5A4B-F45A-A74F-B219-02DC344E4468}">
      <dgm:prSet/>
      <dgm:spPr/>
      <dgm:t>
        <a:bodyPr/>
        <a:lstStyle/>
        <a:p>
          <a:endParaRPr lang="en-US"/>
        </a:p>
      </dgm:t>
    </dgm:pt>
    <dgm:pt modelId="{3F900E1B-1AB5-3049-8F0E-9D07A78DBDEB}" type="sibTrans" cxnId="{274E5A4B-F45A-A74F-B219-02DC344E4468}">
      <dgm:prSet/>
      <dgm:spPr/>
      <dgm:t>
        <a:bodyPr/>
        <a:lstStyle/>
        <a:p>
          <a:endParaRPr lang="en-US"/>
        </a:p>
      </dgm:t>
    </dgm:pt>
    <dgm:pt modelId="{7733B4F5-75FA-1241-9ADD-320279E582A5}">
      <dgm:prSet/>
      <dgm:spPr/>
      <dgm:t>
        <a:bodyPr/>
        <a:lstStyle/>
        <a:p>
          <a:r>
            <a:rPr lang="en-US" dirty="0" smtClean="0"/>
            <a:t>Private Sector: 16+</a:t>
          </a:r>
          <a:endParaRPr lang="en-US" dirty="0"/>
        </a:p>
      </dgm:t>
    </dgm:pt>
    <dgm:pt modelId="{B0864DD1-3CAC-3E44-AE41-9B73EB47968A}" type="parTrans" cxnId="{A886A5A5-7B83-A941-AD77-3DCA3535159C}">
      <dgm:prSet/>
      <dgm:spPr/>
      <dgm:t>
        <a:bodyPr/>
        <a:lstStyle/>
        <a:p>
          <a:endParaRPr lang="en-US"/>
        </a:p>
      </dgm:t>
    </dgm:pt>
    <dgm:pt modelId="{41D505D1-E16F-9847-8023-1836A038F85C}" type="sibTrans" cxnId="{A886A5A5-7B83-A941-AD77-3DCA3535159C}">
      <dgm:prSet/>
      <dgm:spPr/>
      <dgm:t>
        <a:bodyPr/>
        <a:lstStyle/>
        <a:p>
          <a:endParaRPr lang="en-US"/>
        </a:p>
      </dgm:t>
    </dgm:pt>
    <dgm:pt modelId="{12A5E6F0-0190-8542-8EC4-E60EF34A6449}" type="pres">
      <dgm:prSet presAssocID="{941DF422-CBB6-0C4C-B57B-80F3A90D2472}" presName="compositeShape" presStyleCnt="0">
        <dgm:presLayoutVars>
          <dgm:chMax val="7"/>
          <dgm:dir/>
          <dgm:resizeHandles val="exact"/>
        </dgm:presLayoutVars>
      </dgm:prSet>
      <dgm:spPr/>
    </dgm:pt>
    <dgm:pt modelId="{6C74FBAD-9E40-C742-BF45-20E433902DCE}" type="pres">
      <dgm:prSet presAssocID="{60D7D9B0-9CB2-ED48-9036-973E55E5B7EE}" presName="circ1" presStyleLbl="vennNode1" presStyleIdx="0" presStyleCnt="6"/>
      <dgm:spPr/>
      <dgm:t>
        <a:bodyPr/>
        <a:lstStyle/>
        <a:p>
          <a:endParaRPr lang="en-US"/>
        </a:p>
      </dgm:t>
    </dgm:pt>
    <dgm:pt modelId="{4AC7AAAC-8548-484E-B463-83A25EED9625}" type="pres">
      <dgm:prSet presAssocID="{60D7D9B0-9CB2-ED48-9036-973E55E5B7EE}" presName="circ1Tx" presStyleLbl="revTx" presStyleIdx="0" presStyleCnt="0">
        <dgm:presLayoutVars>
          <dgm:chMax val="0"/>
          <dgm:chPref val="0"/>
          <dgm:bulletEnabled val="1"/>
        </dgm:presLayoutVars>
      </dgm:prSet>
      <dgm:spPr/>
      <dgm:t>
        <a:bodyPr/>
        <a:lstStyle/>
        <a:p>
          <a:endParaRPr lang="en-US"/>
        </a:p>
      </dgm:t>
    </dgm:pt>
    <dgm:pt modelId="{C0BADC1B-9ACD-C644-AC10-0A40CC887095}" type="pres">
      <dgm:prSet presAssocID="{83C6CA4B-8789-584B-B634-F428C4BE8267}" presName="circ2" presStyleLbl="vennNode1" presStyleIdx="1" presStyleCnt="6"/>
      <dgm:spPr/>
      <dgm:t>
        <a:bodyPr/>
        <a:lstStyle/>
        <a:p>
          <a:endParaRPr lang="en-US"/>
        </a:p>
      </dgm:t>
    </dgm:pt>
    <dgm:pt modelId="{54B46A99-15B0-D842-B3A5-B85FE72AED94}" type="pres">
      <dgm:prSet presAssocID="{83C6CA4B-8789-584B-B634-F428C4BE8267}" presName="circ2Tx" presStyleLbl="revTx" presStyleIdx="0" presStyleCnt="0">
        <dgm:presLayoutVars>
          <dgm:chMax val="0"/>
          <dgm:chPref val="0"/>
          <dgm:bulletEnabled val="1"/>
        </dgm:presLayoutVars>
      </dgm:prSet>
      <dgm:spPr/>
      <dgm:t>
        <a:bodyPr/>
        <a:lstStyle/>
        <a:p>
          <a:endParaRPr lang="en-US"/>
        </a:p>
      </dgm:t>
    </dgm:pt>
    <dgm:pt modelId="{AEAA928B-63CF-E54A-AB05-0488BC6E996F}" type="pres">
      <dgm:prSet presAssocID="{92265D02-1A2F-264A-8BC1-5CC1D4E45FE2}" presName="circ3" presStyleLbl="vennNode1" presStyleIdx="2" presStyleCnt="6"/>
      <dgm:spPr/>
    </dgm:pt>
    <dgm:pt modelId="{2CB0C2B8-97DC-F247-B8F7-D1935526965F}" type="pres">
      <dgm:prSet presAssocID="{92265D02-1A2F-264A-8BC1-5CC1D4E45FE2}" presName="circ3Tx" presStyleLbl="revTx" presStyleIdx="0" presStyleCnt="0">
        <dgm:presLayoutVars>
          <dgm:chMax val="0"/>
          <dgm:chPref val="0"/>
          <dgm:bulletEnabled val="1"/>
        </dgm:presLayoutVars>
      </dgm:prSet>
      <dgm:spPr/>
      <dgm:t>
        <a:bodyPr/>
        <a:lstStyle/>
        <a:p>
          <a:endParaRPr lang="en-US"/>
        </a:p>
      </dgm:t>
    </dgm:pt>
    <dgm:pt modelId="{DEACA640-4E57-6E48-A7EA-0BDAD3BEA9E6}" type="pres">
      <dgm:prSet presAssocID="{9A5FB0AB-5EF6-D949-8CC1-CAB0544D61E9}" presName="circ4" presStyleLbl="vennNode1" presStyleIdx="3" presStyleCnt="6"/>
      <dgm:spPr/>
    </dgm:pt>
    <dgm:pt modelId="{5C7C4BAB-F168-624A-BBD1-9DAB7676A65A}" type="pres">
      <dgm:prSet presAssocID="{9A5FB0AB-5EF6-D949-8CC1-CAB0544D61E9}" presName="circ4Tx" presStyleLbl="revTx" presStyleIdx="0" presStyleCnt="0">
        <dgm:presLayoutVars>
          <dgm:chMax val="0"/>
          <dgm:chPref val="0"/>
          <dgm:bulletEnabled val="1"/>
        </dgm:presLayoutVars>
      </dgm:prSet>
      <dgm:spPr/>
      <dgm:t>
        <a:bodyPr/>
        <a:lstStyle/>
        <a:p>
          <a:endParaRPr lang="en-US"/>
        </a:p>
      </dgm:t>
    </dgm:pt>
    <dgm:pt modelId="{BC37AAFF-5749-2A40-8CFB-B901D1FA5236}" type="pres">
      <dgm:prSet presAssocID="{85086C3D-C3B3-4243-A695-86B824E642D9}" presName="circ5" presStyleLbl="vennNode1" presStyleIdx="4" presStyleCnt="6"/>
      <dgm:spPr/>
    </dgm:pt>
    <dgm:pt modelId="{3B3A03BC-0E71-5B4B-9693-6EFB68351B35}" type="pres">
      <dgm:prSet presAssocID="{85086C3D-C3B3-4243-A695-86B824E642D9}" presName="circ5Tx" presStyleLbl="revTx" presStyleIdx="0" presStyleCnt="0">
        <dgm:presLayoutVars>
          <dgm:chMax val="0"/>
          <dgm:chPref val="0"/>
          <dgm:bulletEnabled val="1"/>
        </dgm:presLayoutVars>
      </dgm:prSet>
      <dgm:spPr/>
      <dgm:t>
        <a:bodyPr/>
        <a:lstStyle/>
        <a:p>
          <a:endParaRPr lang="en-US"/>
        </a:p>
      </dgm:t>
    </dgm:pt>
    <dgm:pt modelId="{568F9E8F-5E8E-CF48-B680-8DEE1C7E1FBA}" type="pres">
      <dgm:prSet presAssocID="{7733B4F5-75FA-1241-9ADD-320279E582A5}" presName="circ6" presStyleLbl="vennNode1" presStyleIdx="5" presStyleCnt="6"/>
      <dgm:spPr/>
    </dgm:pt>
    <dgm:pt modelId="{E03AC0A7-817C-E64C-B4E3-4028FDB5376F}" type="pres">
      <dgm:prSet presAssocID="{7733B4F5-75FA-1241-9ADD-320279E582A5}" presName="circ6Tx" presStyleLbl="revTx" presStyleIdx="0" presStyleCnt="0">
        <dgm:presLayoutVars>
          <dgm:chMax val="0"/>
          <dgm:chPref val="0"/>
          <dgm:bulletEnabled val="1"/>
        </dgm:presLayoutVars>
      </dgm:prSet>
      <dgm:spPr/>
      <dgm:t>
        <a:bodyPr/>
        <a:lstStyle/>
        <a:p>
          <a:endParaRPr lang="en-US"/>
        </a:p>
      </dgm:t>
    </dgm:pt>
  </dgm:ptLst>
  <dgm:cxnLst>
    <dgm:cxn modelId="{18E34FAD-21F0-BF44-BF8E-DC987CC8F84E}" srcId="{941DF422-CBB6-0C4C-B57B-80F3A90D2472}" destId="{83C6CA4B-8789-584B-B634-F428C4BE8267}" srcOrd="1" destOrd="0" parTransId="{CAC2F2EB-AF5A-3C4D-A372-7C9F43F85381}" sibTransId="{FB0FCCA4-A840-564B-971E-CFB3EC3B5AFA}"/>
    <dgm:cxn modelId="{C3DF4580-5E1F-4423-BB62-A9C7CC4477E4}" type="presOf" srcId="{92265D02-1A2F-264A-8BC1-5CC1D4E45FE2}" destId="{2CB0C2B8-97DC-F247-B8F7-D1935526965F}" srcOrd="0" destOrd="0" presId="urn:microsoft.com/office/officeart/2005/8/layout/venn1"/>
    <dgm:cxn modelId="{2A110F33-921E-46B5-AEEC-7C771BCA66DF}" type="presOf" srcId="{60D7D9B0-9CB2-ED48-9036-973E55E5B7EE}" destId="{4AC7AAAC-8548-484E-B463-83A25EED9625}" srcOrd="0" destOrd="0" presId="urn:microsoft.com/office/officeart/2005/8/layout/venn1"/>
    <dgm:cxn modelId="{11FF266B-77A6-4D47-AA61-F0E886DF93CB}" srcId="{941DF422-CBB6-0C4C-B57B-80F3A90D2472}" destId="{60D7D9B0-9CB2-ED48-9036-973E55E5B7EE}" srcOrd="0" destOrd="0" parTransId="{34B9A8DA-1871-8B4C-B6DC-A74EA18C172F}" sibTransId="{DDA6C46C-5257-694D-9489-4A58AC5D96BA}"/>
    <dgm:cxn modelId="{A886A5A5-7B83-A941-AD77-3DCA3535159C}" srcId="{941DF422-CBB6-0C4C-B57B-80F3A90D2472}" destId="{7733B4F5-75FA-1241-9ADD-320279E582A5}" srcOrd="5" destOrd="0" parTransId="{B0864DD1-3CAC-3E44-AE41-9B73EB47968A}" sibTransId="{41D505D1-E16F-9847-8023-1836A038F85C}"/>
    <dgm:cxn modelId="{A8F86E9F-C7FA-4E6F-9458-BB6DD74C3C23}" type="presOf" srcId="{9A5FB0AB-5EF6-D949-8CC1-CAB0544D61E9}" destId="{5C7C4BAB-F168-624A-BBD1-9DAB7676A65A}" srcOrd="0" destOrd="0" presId="urn:microsoft.com/office/officeart/2005/8/layout/venn1"/>
    <dgm:cxn modelId="{4B8685B5-803A-FD4D-AC63-50D485012920}" srcId="{941DF422-CBB6-0C4C-B57B-80F3A90D2472}" destId="{9A5FB0AB-5EF6-D949-8CC1-CAB0544D61E9}" srcOrd="3" destOrd="0" parTransId="{9B8AE2FF-8C81-7742-954F-59947B0D3DBB}" sibTransId="{FACBA5F4-5A39-4449-8911-CFC18075FB48}"/>
    <dgm:cxn modelId="{274E5A4B-F45A-A74F-B219-02DC344E4468}" srcId="{941DF422-CBB6-0C4C-B57B-80F3A90D2472}" destId="{92265D02-1A2F-264A-8BC1-5CC1D4E45FE2}" srcOrd="2" destOrd="0" parTransId="{E7AF9A50-E211-F148-B8C0-BA21B8CC7AB5}" sibTransId="{3F900E1B-1AB5-3049-8F0E-9D07A78DBDEB}"/>
    <dgm:cxn modelId="{305E8909-B9FF-469A-905D-B6512D370705}" type="presOf" srcId="{7733B4F5-75FA-1241-9ADD-320279E582A5}" destId="{E03AC0A7-817C-E64C-B4E3-4028FDB5376F}" srcOrd="0" destOrd="0" presId="urn:microsoft.com/office/officeart/2005/8/layout/venn1"/>
    <dgm:cxn modelId="{1D8A102C-7968-4A98-8DC1-7E8CD736348C}" type="presOf" srcId="{85086C3D-C3B3-4243-A695-86B824E642D9}" destId="{3B3A03BC-0E71-5B4B-9693-6EFB68351B35}" srcOrd="0" destOrd="0" presId="urn:microsoft.com/office/officeart/2005/8/layout/venn1"/>
    <dgm:cxn modelId="{12FF45F6-A8D5-3B4B-9BE1-55AF429CCA35}" srcId="{941DF422-CBB6-0C4C-B57B-80F3A90D2472}" destId="{85086C3D-C3B3-4243-A695-86B824E642D9}" srcOrd="4" destOrd="0" parTransId="{687079D1-E815-CB4D-BE15-DAFC1253F1AB}" sibTransId="{08235C3D-B9E4-7D44-A22F-0D4174A79D74}"/>
    <dgm:cxn modelId="{1938D8BE-135E-4441-96E3-5A3C5B47EE51}" type="presOf" srcId="{83C6CA4B-8789-584B-B634-F428C4BE8267}" destId="{54B46A99-15B0-D842-B3A5-B85FE72AED94}" srcOrd="0" destOrd="0" presId="urn:microsoft.com/office/officeart/2005/8/layout/venn1"/>
    <dgm:cxn modelId="{62D5B87E-BDEC-4052-8053-EA82BA94C234}" type="presOf" srcId="{941DF422-CBB6-0C4C-B57B-80F3A90D2472}" destId="{12A5E6F0-0190-8542-8EC4-E60EF34A6449}" srcOrd="0" destOrd="0" presId="urn:microsoft.com/office/officeart/2005/8/layout/venn1"/>
    <dgm:cxn modelId="{CCC99D01-C56C-4FDC-8514-0AF36A536AEF}" type="presParOf" srcId="{12A5E6F0-0190-8542-8EC4-E60EF34A6449}" destId="{6C74FBAD-9E40-C742-BF45-20E433902DCE}" srcOrd="0" destOrd="0" presId="urn:microsoft.com/office/officeart/2005/8/layout/venn1"/>
    <dgm:cxn modelId="{518D82DC-C739-4081-B0A2-59C23FD8CD0A}" type="presParOf" srcId="{12A5E6F0-0190-8542-8EC4-E60EF34A6449}" destId="{4AC7AAAC-8548-484E-B463-83A25EED9625}" srcOrd="1" destOrd="0" presId="urn:microsoft.com/office/officeart/2005/8/layout/venn1"/>
    <dgm:cxn modelId="{593C5F3F-07FD-4313-96F8-8E4EF6C1B0AF}" type="presParOf" srcId="{12A5E6F0-0190-8542-8EC4-E60EF34A6449}" destId="{C0BADC1B-9ACD-C644-AC10-0A40CC887095}" srcOrd="2" destOrd="0" presId="urn:microsoft.com/office/officeart/2005/8/layout/venn1"/>
    <dgm:cxn modelId="{087C0E95-CCB7-4CD8-92BB-B76973AC99B7}" type="presParOf" srcId="{12A5E6F0-0190-8542-8EC4-E60EF34A6449}" destId="{54B46A99-15B0-D842-B3A5-B85FE72AED94}" srcOrd="3" destOrd="0" presId="urn:microsoft.com/office/officeart/2005/8/layout/venn1"/>
    <dgm:cxn modelId="{6FD4AFBC-2307-4A9A-A8C1-00C9A3BCEF49}" type="presParOf" srcId="{12A5E6F0-0190-8542-8EC4-E60EF34A6449}" destId="{AEAA928B-63CF-E54A-AB05-0488BC6E996F}" srcOrd="4" destOrd="0" presId="urn:microsoft.com/office/officeart/2005/8/layout/venn1"/>
    <dgm:cxn modelId="{6FBC9E82-89E0-410D-AFF2-65A75313C7B9}" type="presParOf" srcId="{12A5E6F0-0190-8542-8EC4-E60EF34A6449}" destId="{2CB0C2B8-97DC-F247-B8F7-D1935526965F}" srcOrd="5" destOrd="0" presId="urn:microsoft.com/office/officeart/2005/8/layout/venn1"/>
    <dgm:cxn modelId="{41DBE822-4171-4639-AB2F-C4EE554B8D08}" type="presParOf" srcId="{12A5E6F0-0190-8542-8EC4-E60EF34A6449}" destId="{DEACA640-4E57-6E48-A7EA-0BDAD3BEA9E6}" srcOrd="6" destOrd="0" presId="urn:microsoft.com/office/officeart/2005/8/layout/venn1"/>
    <dgm:cxn modelId="{2EAE4C89-86FA-458C-9489-B701ADA75169}" type="presParOf" srcId="{12A5E6F0-0190-8542-8EC4-E60EF34A6449}" destId="{5C7C4BAB-F168-624A-BBD1-9DAB7676A65A}" srcOrd="7" destOrd="0" presId="urn:microsoft.com/office/officeart/2005/8/layout/venn1"/>
    <dgm:cxn modelId="{FE2AFA1C-382D-46FA-BBA1-1B09FD5AC5E2}" type="presParOf" srcId="{12A5E6F0-0190-8542-8EC4-E60EF34A6449}" destId="{BC37AAFF-5749-2A40-8CFB-B901D1FA5236}" srcOrd="8" destOrd="0" presId="urn:microsoft.com/office/officeart/2005/8/layout/venn1"/>
    <dgm:cxn modelId="{365CB8DA-BF9C-4824-B8F4-9ECB5F84CE3C}" type="presParOf" srcId="{12A5E6F0-0190-8542-8EC4-E60EF34A6449}" destId="{3B3A03BC-0E71-5B4B-9693-6EFB68351B35}" srcOrd="9" destOrd="0" presId="urn:microsoft.com/office/officeart/2005/8/layout/venn1"/>
    <dgm:cxn modelId="{5EE308A9-DC28-465E-A8C8-41EBE782B17D}" type="presParOf" srcId="{12A5E6F0-0190-8542-8EC4-E60EF34A6449}" destId="{568F9E8F-5E8E-CF48-B680-8DEE1C7E1FBA}" srcOrd="10" destOrd="0" presId="urn:microsoft.com/office/officeart/2005/8/layout/venn1"/>
    <dgm:cxn modelId="{C6A685AB-95DA-407A-AB31-01B61B69547A}" type="presParOf" srcId="{12A5E6F0-0190-8542-8EC4-E60EF34A6449}" destId="{E03AC0A7-817C-E64C-B4E3-4028FDB5376F}"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1EE60-9485-4C3E-9372-EC5C54C6ACD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CC4114E4-A479-4331-BE03-DC281BD8405E}">
      <dgm:prSet phldrT="[Text]" custT="1"/>
      <dgm:spPr/>
      <dgm:t>
        <a:bodyPr/>
        <a:lstStyle/>
        <a:p>
          <a:r>
            <a:rPr lang="en-US" sz="1800" dirty="0" smtClean="0"/>
            <a:t>Essential Elements of Information</a:t>
          </a:r>
          <a:endParaRPr lang="en-US" sz="1800" dirty="0"/>
        </a:p>
      </dgm:t>
    </dgm:pt>
    <dgm:pt modelId="{03D0CC41-BE6F-45D5-B402-99F5C43E4FE9}" type="parTrans" cxnId="{30447442-3AAB-40BC-8912-08D0377CA188}">
      <dgm:prSet/>
      <dgm:spPr/>
      <dgm:t>
        <a:bodyPr/>
        <a:lstStyle/>
        <a:p>
          <a:endParaRPr lang="en-US"/>
        </a:p>
      </dgm:t>
    </dgm:pt>
    <dgm:pt modelId="{4A47EEB7-C37F-4188-B3E6-A7D9072CA800}" type="sibTrans" cxnId="{30447442-3AAB-40BC-8912-08D0377CA18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1000" r="-51000"/>
          </a:stretch>
        </a:blipFill>
      </dgm:spPr>
      <dgm:t>
        <a:bodyPr/>
        <a:lstStyle/>
        <a:p>
          <a:endParaRPr lang="en-US"/>
        </a:p>
      </dgm:t>
    </dgm:pt>
    <dgm:pt modelId="{F824B860-543D-488F-9898-3C87C3041C42}">
      <dgm:prSet phldrT="[Text]" custT="1"/>
      <dgm:spPr/>
      <dgm:t>
        <a:bodyPr/>
        <a:lstStyle/>
        <a:p>
          <a:r>
            <a:rPr lang="en-US" sz="1800" dirty="0" smtClean="0"/>
            <a:t>Multiple </a:t>
          </a:r>
          <a:r>
            <a:rPr lang="en-US" sz="1800" b="1" dirty="0" smtClean="0"/>
            <a:t>levels of government</a:t>
          </a:r>
        </a:p>
        <a:p>
          <a:r>
            <a:rPr lang="en-US" sz="1800" dirty="0" smtClean="0"/>
            <a:t>Multiple </a:t>
          </a:r>
          <a:r>
            <a:rPr lang="en-US" sz="1800" b="1" dirty="0" smtClean="0"/>
            <a:t>disciplines</a:t>
          </a:r>
          <a:endParaRPr lang="en-US" sz="1800" b="1" dirty="0"/>
        </a:p>
      </dgm:t>
    </dgm:pt>
    <dgm:pt modelId="{B4A72F77-6B96-4C51-BF89-C2277D22092D}" type="parTrans" cxnId="{D78CE051-BBF8-438A-BB5D-9AB37496BF87}">
      <dgm:prSet/>
      <dgm:spPr/>
      <dgm:t>
        <a:bodyPr/>
        <a:lstStyle/>
        <a:p>
          <a:endParaRPr lang="en-US"/>
        </a:p>
      </dgm:t>
    </dgm:pt>
    <dgm:pt modelId="{9CB39AED-4E74-43DA-9792-2DE310F4593D}" type="sibTrans" cxnId="{D78CE051-BBF8-438A-BB5D-9AB37496BF8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C0B2C14B-C22D-4912-A0A4-E6DC84D238B3}">
      <dgm:prSet phldrT="[Text]" custT="1"/>
      <dgm:spPr/>
      <dgm:t>
        <a:bodyPr/>
        <a:lstStyle/>
        <a:p>
          <a:r>
            <a:rPr lang="en-US" sz="1800" dirty="0" smtClean="0"/>
            <a:t>Webinars, lessons learned, stakeholder engagement</a:t>
          </a:r>
          <a:endParaRPr lang="en-US" sz="1800" dirty="0"/>
        </a:p>
      </dgm:t>
    </dgm:pt>
    <dgm:pt modelId="{86F9FDF7-4510-4BB2-BC9C-9FB272395B93}" type="parTrans" cxnId="{146DEE2B-550D-4D7D-B442-7B0BDC06AD75}">
      <dgm:prSet/>
      <dgm:spPr/>
      <dgm:t>
        <a:bodyPr/>
        <a:lstStyle/>
        <a:p>
          <a:endParaRPr lang="en-US"/>
        </a:p>
      </dgm:t>
    </dgm:pt>
    <dgm:pt modelId="{6BF82880-673F-46BE-8DB4-37034E3609F7}" type="sibTrans" cxnId="{146DEE2B-550D-4D7D-B442-7B0BDC06AD7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CA3A2898-901E-4AFB-B5EA-F9628A70A902}">
      <dgm:prSet custT="1"/>
      <dgm:spPr/>
      <dgm:t>
        <a:bodyPr/>
        <a:lstStyle/>
        <a:p>
          <a:r>
            <a:rPr lang="en-US" sz="1800" dirty="0" smtClean="0"/>
            <a:t>CA Earthquake CH AAR</a:t>
          </a:r>
          <a:endParaRPr lang="en-US" sz="1800" dirty="0"/>
        </a:p>
      </dgm:t>
    </dgm:pt>
    <dgm:pt modelId="{7578A7F5-A940-4DF1-926A-AA21EFF2BE48}" type="parTrans" cxnId="{D49FB66A-6493-426F-8AAB-E79797AB4CF7}">
      <dgm:prSet/>
      <dgm:spPr/>
      <dgm:t>
        <a:bodyPr/>
        <a:lstStyle/>
        <a:p>
          <a:endParaRPr lang="en-US"/>
        </a:p>
      </dgm:t>
    </dgm:pt>
    <dgm:pt modelId="{97DC2DE0-C6A5-4E9D-80B9-6CE48EBDAE59}" type="sibTrans" cxnId="{D49FB66A-6493-426F-8AAB-E79797AB4CF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7E05B005-A0E1-4417-B266-2FAB68743C74}">
      <dgm:prSet custT="1"/>
      <dgm:spPr/>
      <dgm:t>
        <a:bodyPr/>
        <a:lstStyle/>
        <a:p>
          <a:r>
            <a:rPr lang="en-US" sz="1800" dirty="0" err="1" smtClean="0"/>
            <a:t>Symbology</a:t>
          </a:r>
          <a:r>
            <a:rPr lang="en-US" sz="1800" dirty="0" smtClean="0"/>
            <a:t> Standards</a:t>
          </a:r>
          <a:endParaRPr lang="en-US" sz="1800" dirty="0"/>
        </a:p>
      </dgm:t>
    </dgm:pt>
    <dgm:pt modelId="{7C00E243-837D-44CE-8748-46668642112D}" type="parTrans" cxnId="{63700151-FD4E-421C-825F-DEA0BEA484C5}">
      <dgm:prSet/>
      <dgm:spPr/>
      <dgm:t>
        <a:bodyPr/>
        <a:lstStyle/>
        <a:p>
          <a:endParaRPr lang="en-US"/>
        </a:p>
      </dgm:t>
    </dgm:pt>
    <dgm:pt modelId="{733673B9-985B-4963-B703-5F9217F48B52}" type="sibTrans" cxnId="{63700151-FD4E-421C-825F-DEA0BEA484C5}">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CFE80B61-406F-4CB4-8F28-A2D6086E76C3}">
      <dgm:prSet custT="1"/>
      <dgm:spPr/>
      <dgm:t>
        <a:bodyPr/>
        <a:lstStyle/>
        <a:p>
          <a:r>
            <a:rPr lang="en-US" sz="1800" dirty="0" smtClean="0"/>
            <a:t>“Data” person - decision maker relationship</a:t>
          </a:r>
          <a:endParaRPr lang="en-US" sz="1800" dirty="0"/>
        </a:p>
      </dgm:t>
    </dgm:pt>
    <dgm:pt modelId="{3A3B084F-17E3-46DC-AB8F-68295F5C3D1D}" type="parTrans" cxnId="{7B051FCF-87C5-437C-999D-B16DCC98A458}">
      <dgm:prSet/>
      <dgm:spPr/>
      <dgm:t>
        <a:bodyPr/>
        <a:lstStyle/>
        <a:p>
          <a:endParaRPr lang="en-US"/>
        </a:p>
      </dgm:t>
    </dgm:pt>
    <dgm:pt modelId="{78172C44-DAFF-42DC-AA88-3A6EDBBBBECA}" type="sibTrans" cxnId="{7B051FCF-87C5-437C-999D-B16DCC98A458}">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70747D4E-EC44-4ED6-A94A-8671D45A9413}">
      <dgm:prSet custT="1"/>
      <dgm:spPr/>
      <dgm:t>
        <a:bodyPr/>
        <a:lstStyle/>
        <a:p>
          <a:r>
            <a:rPr lang="en-US" sz="1800" dirty="0" smtClean="0"/>
            <a:t>Training, Exercises</a:t>
          </a:r>
          <a:endParaRPr lang="en-US" sz="1800" dirty="0"/>
        </a:p>
      </dgm:t>
    </dgm:pt>
    <dgm:pt modelId="{FE407085-1779-48C3-BE58-5541FAE2A1CC}" type="parTrans" cxnId="{ECBDC390-F276-4719-9783-1B97054D853E}">
      <dgm:prSet/>
      <dgm:spPr/>
      <dgm:t>
        <a:bodyPr/>
        <a:lstStyle/>
        <a:p>
          <a:endParaRPr lang="en-US"/>
        </a:p>
      </dgm:t>
    </dgm:pt>
    <dgm:pt modelId="{9895CA12-1D05-4A82-9B7B-C47A510A8C47}" type="sibTrans" cxnId="{ECBDC390-F276-4719-9783-1B97054D853E}">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CE2631A8-D1A3-457A-82B7-CEC11909CB6D}" type="pres">
      <dgm:prSet presAssocID="{91A1EE60-9485-4C3E-9372-EC5C54C6ACD1}" presName="Name0" presStyleCnt="0">
        <dgm:presLayoutVars>
          <dgm:chMax val="21"/>
          <dgm:chPref val="21"/>
        </dgm:presLayoutVars>
      </dgm:prSet>
      <dgm:spPr/>
      <dgm:t>
        <a:bodyPr/>
        <a:lstStyle/>
        <a:p>
          <a:endParaRPr lang="en-US"/>
        </a:p>
      </dgm:t>
    </dgm:pt>
    <dgm:pt modelId="{21D5D020-2469-4496-861C-BAF0DD70F669}" type="pres">
      <dgm:prSet presAssocID="{CA3A2898-901E-4AFB-B5EA-F9628A70A902}" presName="text1" presStyleCnt="0"/>
      <dgm:spPr/>
    </dgm:pt>
    <dgm:pt modelId="{EAA0874D-C222-43FF-9665-7214CC92B874}" type="pres">
      <dgm:prSet presAssocID="{CA3A2898-901E-4AFB-B5EA-F9628A70A902}" presName="textRepeatNode" presStyleLbl="alignNode1" presStyleIdx="0" presStyleCnt="7">
        <dgm:presLayoutVars>
          <dgm:chMax val="0"/>
          <dgm:chPref val="0"/>
          <dgm:bulletEnabled val="1"/>
        </dgm:presLayoutVars>
      </dgm:prSet>
      <dgm:spPr/>
      <dgm:t>
        <a:bodyPr/>
        <a:lstStyle/>
        <a:p>
          <a:endParaRPr lang="en-US"/>
        </a:p>
      </dgm:t>
    </dgm:pt>
    <dgm:pt modelId="{CD408EF9-481B-4B54-959A-8BE767B586FF}" type="pres">
      <dgm:prSet presAssocID="{CA3A2898-901E-4AFB-B5EA-F9628A70A902}" presName="textaccent1" presStyleCnt="0"/>
      <dgm:spPr/>
    </dgm:pt>
    <dgm:pt modelId="{34817008-79A5-4945-AD40-A43BD657503E}" type="pres">
      <dgm:prSet presAssocID="{CA3A2898-901E-4AFB-B5EA-F9628A70A902}" presName="accentRepeatNode" presStyleLbl="solidAlignAcc1" presStyleIdx="0" presStyleCnt="14"/>
      <dgm:spPr/>
    </dgm:pt>
    <dgm:pt modelId="{A9258A8C-3902-4314-8EC0-F38A0D50238D}" type="pres">
      <dgm:prSet presAssocID="{97DC2DE0-C6A5-4E9D-80B9-6CE48EBDAE59}" presName="image1" presStyleCnt="0"/>
      <dgm:spPr/>
    </dgm:pt>
    <dgm:pt modelId="{DC39334A-BC15-4FA4-A280-52B420E461E4}" type="pres">
      <dgm:prSet presAssocID="{97DC2DE0-C6A5-4E9D-80B9-6CE48EBDAE59}" presName="imageRepeatNode" presStyleLbl="alignAcc1" presStyleIdx="0" presStyleCnt="7"/>
      <dgm:spPr/>
      <dgm:t>
        <a:bodyPr/>
        <a:lstStyle/>
        <a:p>
          <a:endParaRPr lang="en-US"/>
        </a:p>
      </dgm:t>
    </dgm:pt>
    <dgm:pt modelId="{BF95E015-C2CA-4F9D-88D8-4A344D28F778}" type="pres">
      <dgm:prSet presAssocID="{97DC2DE0-C6A5-4E9D-80B9-6CE48EBDAE59}" presName="imageaccent1" presStyleCnt="0"/>
      <dgm:spPr/>
    </dgm:pt>
    <dgm:pt modelId="{982A6341-CA14-4C88-AE33-71C879D1762D}" type="pres">
      <dgm:prSet presAssocID="{97DC2DE0-C6A5-4E9D-80B9-6CE48EBDAE59}" presName="accentRepeatNode" presStyleLbl="solidAlignAcc1" presStyleIdx="1" presStyleCnt="14"/>
      <dgm:spPr/>
    </dgm:pt>
    <dgm:pt modelId="{A093D784-62D9-4CB6-B69F-95B7522DF976}" type="pres">
      <dgm:prSet presAssocID="{7E05B005-A0E1-4417-B266-2FAB68743C74}" presName="text2" presStyleCnt="0"/>
      <dgm:spPr/>
    </dgm:pt>
    <dgm:pt modelId="{3C5465F4-CACE-4DD7-AAFF-F139E02D0D0D}" type="pres">
      <dgm:prSet presAssocID="{7E05B005-A0E1-4417-B266-2FAB68743C74}" presName="textRepeatNode" presStyleLbl="alignNode1" presStyleIdx="1" presStyleCnt="7" custLinFactNeighborX="-4452">
        <dgm:presLayoutVars>
          <dgm:chMax val="0"/>
          <dgm:chPref val="0"/>
          <dgm:bulletEnabled val="1"/>
        </dgm:presLayoutVars>
      </dgm:prSet>
      <dgm:spPr/>
      <dgm:t>
        <a:bodyPr/>
        <a:lstStyle/>
        <a:p>
          <a:endParaRPr lang="en-US"/>
        </a:p>
      </dgm:t>
    </dgm:pt>
    <dgm:pt modelId="{AB34FEF4-A772-46AA-9F00-3276E506C570}" type="pres">
      <dgm:prSet presAssocID="{7E05B005-A0E1-4417-B266-2FAB68743C74}" presName="textaccent2" presStyleCnt="0"/>
      <dgm:spPr/>
    </dgm:pt>
    <dgm:pt modelId="{247C6560-BB17-4823-9524-917CB698A995}" type="pres">
      <dgm:prSet presAssocID="{7E05B005-A0E1-4417-B266-2FAB68743C74}" presName="accentRepeatNode" presStyleLbl="solidAlignAcc1" presStyleIdx="2" presStyleCnt="14" custLinFactY="-18021" custLinFactNeighborX="6366" custLinFactNeighborY="-100000"/>
      <dgm:spPr/>
    </dgm:pt>
    <dgm:pt modelId="{C3620D8F-3801-4A0E-B98E-D96AF8726B31}" type="pres">
      <dgm:prSet presAssocID="{733673B9-985B-4963-B703-5F9217F48B52}" presName="image2" presStyleCnt="0"/>
      <dgm:spPr/>
    </dgm:pt>
    <dgm:pt modelId="{25171CE6-D771-4B70-8D7F-2C3D69CBAEF7}" type="pres">
      <dgm:prSet presAssocID="{733673B9-985B-4963-B703-5F9217F48B52}" presName="imageRepeatNode" presStyleLbl="alignAcc1" presStyleIdx="1" presStyleCnt="7"/>
      <dgm:spPr/>
      <dgm:t>
        <a:bodyPr/>
        <a:lstStyle/>
        <a:p>
          <a:endParaRPr lang="en-US"/>
        </a:p>
      </dgm:t>
    </dgm:pt>
    <dgm:pt modelId="{072373E6-78DF-4D7B-83FC-59FE3E426175}" type="pres">
      <dgm:prSet presAssocID="{733673B9-985B-4963-B703-5F9217F48B52}" presName="imageaccent2" presStyleCnt="0"/>
      <dgm:spPr/>
    </dgm:pt>
    <dgm:pt modelId="{128168F7-C205-4444-BC1C-800D8D40DE40}" type="pres">
      <dgm:prSet presAssocID="{733673B9-985B-4963-B703-5F9217F48B52}" presName="accentRepeatNode" presStyleLbl="solidAlignAcc1" presStyleIdx="3" presStyleCnt="14"/>
      <dgm:spPr/>
    </dgm:pt>
    <dgm:pt modelId="{1AC24C58-6A94-4279-8F1C-138EE7177BF8}" type="pres">
      <dgm:prSet presAssocID="{CC4114E4-A479-4331-BE03-DC281BD8405E}" presName="text3" presStyleCnt="0"/>
      <dgm:spPr/>
    </dgm:pt>
    <dgm:pt modelId="{80F170E5-EC51-4841-9B68-D6CAFFCA48E3}" type="pres">
      <dgm:prSet presAssocID="{CC4114E4-A479-4331-BE03-DC281BD8405E}" presName="textRepeatNode" presStyleLbl="alignNode1" presStyleIdx="2" presStyleCnt="7">
        <dgm:presLayoutVars>
          <dgm:chMax val="0"/>
          <dgm:chPref val="0"/>
          <dgm:bulletEnabled val="1"/>
        </dgm:presLayoutVars>
      </dgm:prSet>
      <dgm:spPr/>
      <dgm:t>
        <a:bodyPr/>
        <a:lstStyle/>
        <a:p>
          <a:endParaRPr lang="en-US"/>
        </a:p>
      </dgm:t>
    </dgm:pt>
    <dgm:pt modelId="{C709FE36-EB7B-48C5-9017-EED4E007805D}" type="pres">
      <dgm:prSet presAssocID="{CC4114E4-A479-4331-BE03-DC281BD8405E}" presName="textaccent3" presStyleCnt="0"/>
      <dgm:spPr/>
    </dgm:pt>
    <dgm:pt modelId="{91CBB5DC-C38D-4CF8-A5E6-0285F8ED1F02}" type="pres">
      <dgm:prSet presAssocID="{CC4114E4-A479-4331-BE03-DC281BD8405E}" presName="accentRepeatNode" presStyleLbl="solidAlignAcc1" presStyleIdx="4" presStyleCnt="14"/>
      <dgm:spPr/>
    </dgm:pt>
    <dgm:pt modelId="{63BB7D43-BF78-4A7D-8326-D760B9E2666F}" type="pres">
      <dgm:prSet presAssocID="{4A47EEB7-C37F-4188-B3E6-A7D9072CA800}" presName="image3" presStyleCnt="0"/>
      <dgm:spPr/>
    </dgm:pt>
    <dgm:pt modelId="{0A5D7BF5-562D-4D5D-96BE-9B7BDB613FB2}" type="pres">
      <dgm:prSet presAssocID="{4A47EEB7-C37F-4188-B3E6-A7D9072CA800}" presName="imageRepeatNode" presStyleLbl="alignAcc1" presStyleIdx="2" presStyleCnt="7"/>
      <dgm:spPr/>
      <dgm:t>
        <a:bodyPr/>
        <a:lstStyle/>
        <a:p>
          <a:endParaRPr lang="en-US"/>
        </a:p>
      </dgm:t>
    </dgm:pt>
    <dgm:pt modelId="{15DCB9BB-DFC0-4523-BA7D-66266C1A9212}" type="pres">
      <dgm:prSet presAssocID="{4A47EEB7-C37F-4188-B3E6-A7D9072CA800}" presName="imageaccent3" presStyleCnt="0"/>
      <dgm:spPr/>
    </dgm:pt>
    <dgm:pt modelId="{717940FD-D891-4B11-A6D9-7B6F2699FCA3}" type="pres">
      <dgm:prSet presAssocID="{4A47EEB7-C37F-4188-B3E6-A7D9072CA800}" presName="accentRepeatNode" presStyleLbl="solidAlignAcc1" presStyleIdx="5" presStyleCnt="14"/>
      <dgm:spPr/>
    </dgm:pt>
    <dgm:pt modelId="{9B4A107F-7C6D-4889-94C7-4E13890C27CD}" type="pres">
      <dgm:prSet presAssocID="{F824B860-543D-488F-9898-3C87C3041C42}" presName="text4" presStyleCnt="0"/>
      <dgm:spPr/>
    </dgm:pt>
    <dgm:pt modelId="{9F56679A-9206-4846-9286-5C4123AE3918}" type="pres">
      <dgm:prSet presAssocID="{F824B860-543D-488F-9898-3C87C3041C42}" presName="textRepeatNode" presStyleLbl="alignNode1" presStyleIdx="3" presStyleCnt="7" custScaleX="114959">
        <dgm:presLayoutVars>
          <dgm:chMax val="0"/>
          <dgm:chPref val="0"/>
          <dgm:bulletEnabled val="1"/>
        </dgm:presLayoutVars>
      </dgm:prSet>
      <dgm:spPr/>
      <dgm:t>
        <a:bodyPr/>
        <a:lstStyle/>
        <a:p>
          <a:endParaRPr lang="en-US"/>
        </a:p>
      </dgm:t>
    </dgm:pt>
    <dgm:pt modelId="{C88DAAE2-D211-4822-9910-848ADE0432D4}" type="pres">
      <dgm:prSet presAssocID="{F824B860-543D-488F-9898-3C87C3041C42}" presName="textaccent4" presStyleCnt="0"/>
      <dgm:spPr/>
    </dgm:pt>
    <dgm:pt modelId="{76F2C787-7EA1-453E-A5D5-7A02BD63C88A}" type="pres">
      <dgm:prSet presAssocID="{F824B860-543D-488F-9898-3C87C3041C42}" presName="accentRepeatNode" presStyleLbl="solidAlignAcc1" presStyleIdx="6" presStyleCnt="14" custLinFactX="-65495" custLinFactY="300000" custLinFactNeighborX="-100000" custLinFactNeighborY="312237"/>
      <dgm:spPr/>
    </dgm:pt>
    <dgm:pt modelId="{CA63D760-2C05-4836-9B27-8C5134BE52BE}" type="pres">
      <dgm:prSet presAssocID="{9CB39AED-4E74-43DA-9792-2DE310F4593D}" presName="image4" presStyleCnt="0"/>
      <dgm:spPr/>
    </dgm:pt>
    <dgm:pt modelId="{AD8FE390-41AC-4ADC-A223-4DB096F6CC42}" type="pres">
      <dgm:prSet presAssocID="{9CB39AED-4E74-43DA-9792-2DE310F4593D}" presName="imageRepeatNode" presStyleLbl="alignAcc1" presStyleIdx="3" presStyleCnt="7"/>
      <dgm:spPr/>
      <dgm:t>
        <a:bodyPr/>
        <a:lstStyle/>
        <a:p>
          <a:endParaRPr lang="en-US"/>
        </a:p>
      </dgm:t>
    </dgm:pt>
    <dgm:pt modelId="{A3436CF5-96AE-487A-8E82-1BED3C9F43A4}" type="pres">
      <dgm:prSet presAssocID="{9CB39AED-4E74-43DA-9792-2DE310F4593D}" presName="imageaccent4" presStyleCnt="0"/>
      <dgm:spPr/>
    </dgm:pt>
    <dgm:pt modelId="{201DC753-9C55-4EB9-9514-A2D253EE38F8}" type="pres">
      <dgm:prSet presAssocID="{9CB39AED-4E74-43DA-9792-2DE310F4593D}" presName="accentRepeatNode" presStyleLbl="solidAlignAcc1" presStyleIdx="7" presStyleCnt="14"/>
      <dgm:spPr/>
    </dgm:pt>
    <dgm:pt modelId="{5682963B-3545-4B93-A4B3-32CB1219855E}" type="pres">
      <dgm:prSet presAssocID="{CFE80B61-406F-4CB4-8F28-A2D6086E76C3}" presName="text5" presStyleCnt="0"/>
      <dgm:spPr/>
    </dgm:pt>
    <dgm:pt modelId="{F5305751-3696-4A32-A02A-6865EB759CCF}" type="pres">
      <dgm:prSet presAssocID="{CFE80B61-406F-4CB4-8F28-A2D6086E76C3}" presName="textRepeatNode" presStyleLbl="alignNode1" presStyleIdx="4" presStyleCnt="7" custScaleX="109422" custLinFactNeighborX="5940">
        <dgm:presLayoutVars>
          <dgm:chMax val="0"/>
          <dgm:chPref val="0"/>
          <dgm:bulletEnabled val="1"/>
        </dgm:presLayoutVars>
      </dgm:prSet>
      <dgm:spPr/>
      <dgm:t>
        <a:bodyPr/>
        <a:lstStyle/>
        <a:p>
          <a:endParaRPr lang="en-US"/>
        </a:p>
      </dgm:t>
    </dgm:pt>
    <dgm:pt modelId="{6B5B01A4-8E09-437F-BCD9-88AD191E1F7C}" type="pres">
      <dgm:prSet presAssocID="{CFE80B61-406F-4CB4-8F28-A2D6086E76C3}" presName="textaccent5" presStyleCnt="0"/>
      <dgm:spPr/>
    </dgm:pt>
    <dgm:pt modelId="{30BCECDE-C165-420A-9225-8C563630214D}" type="pres">
      <dgm:prSet presAssocID="{CFE80B61-406F-4CB4-8F28-A2D6086E76C3}" presName="accentRepeatNode" presStyleLbl="solidAlignAcc1" presStyleIdx="8" presStyleCnt="14"/>
      <dgm:spPr/>
    </dgm:pt>
    <dgm:pt modelId="{0B53CCE2-3066-47CF-9310-CE5C98590D5C}" type="pres">
      <dgm:prSet presAssocID="{78172C44-DAFF-42DC-AA88-3A6EDBBBBECA}" presName="image5" presStyleCnt="0"/>
      <dgm:spPr/>
    </dgm:pt>
    <dgm:pt modelId="{0583F3E5-68AC-49D0-825D-9B22391672D7}" type="pres">
      <dgm:prSet presAssocID="{78172C44-DAFF-42DC-AA88-3A6EDBBBBECA}" presName="imageRepeatNode" presStyleLbl="alignAcc1" presStyleIdx="4" presStyleCnt="7" custLinFactNeighborX="6682" custLinFactNeighborY="-3218"/>
      <dgm:spPr/>
      <dgm:t>
        <a:bodyPr/>
        <a:lstStyle/>
        <a:p>
          <a:endParaRPr lang="en-US"/>
        </a:p>
      </dgm:t>
    </dgm:pt>
    <dgm:pt modelId="{2A25E16E-A230-4A02-8A97-7D22B0F6C5E2}" type="pres">
      <dgm:prSet presAssocID="{78172C44-DAFF-42DC-AA88-3A6EDBBBBECA}" presName="imageaccent5" presStyleCnt="0"/>
      <dgm:spPr/>
    </dgm:pt>
    <dgm:pt modelId="{C1EF99E3-BEDD-48AC-AC47-532D89ED2732}" type="pres">
      <dgm:prSet presAssocID="{78172C44-DAFF-42DC-AA88-3A6EDBBBBECA}" presName="accentRepeatNode" presStyleLbl="solidAlignAcc1" presStyleIdx="9" presStyleCnt="14" custLinFactX="200000" custLinFactY="300000" custLinFactNeighborX="271022" custLinFactNeighborY="312237"/>
      <dgm:spPr/>
    </dgm:pt>
    <dgm:pt modelId="{D1895D6E-BEA0-46B0-80DE-5E2E633A9482}" type="pres">
      <dgm:prSet presAssocID="{70747D4E-EC44-4ED6-A94A-8671D45A9413}" presName="text6" presStyleCnt="0"/>
      <dgm:spPr/>
    </dgm:pt>
    <dgm:pt modelId="{8EB010A1-2D29-4F8F-B97F-148CE14A29DA}" type="pres">
      <dgm:prSet presAssocID="{70747D4E-EC44-4ED6-A94A-8671D45A9413}" presName="textRepeatNode" presStyleLbl="alignNode1" presStyleIdx="5" presStyleCnt="7">
        <dgm:presLayoutVars>
          <dgm:chMax val="0"/>
          <dgm:chPref val="0"/>
          <dgm:bulletEnabled val="1"/>
        </dgm:presLayoutVars>
      </dgm:prSet>
      <dgm:spPr/>
      <dgm:t>
        <a:bodyPr/>
        <a:lstStyle/>
        <a:p>
          <a:endParaRPr lang="en-US"/>
        </a:p>
      </dgm:t>
    </dgm:pt>
    <dgm:pt modelId="{FECBA465-88A3-4252-9E2E-A4175E352D9B}" type="pres">
      <dgm:prSet presAssocID="{70747D4E-EC44-4ED6-A94A-8671D45A9413}" presName="textaccent6" presStyleCnt="0"/>
      <dgm:spPr/>
    </dgm:pt>
    <dgm:pt modelId="{93E38E52-999F-4F99-91B3-54B1DF9AE855}" type="pres">
      <dgm:prSet presAssocID="{70747D4E-EC44-4ED6-A94A-8671D45A9413}" presName="accentRepeatNode" presStyleLbl="solidAlignAcc1" presStyleIdx="10" presStyleCnt="14"/>
      <dgm:spPr/>
    </dgm:pt>
    <dgm:pt modelId="{6CC6C43C-3F1A-4FD6-88D0-459A820194B1}" type="pres">
      <dgm:prSet presAssocID="{9895CA12-1D05-4A82-9B7B-C47A510A8C47}" presName="image6" presStyleCnt="0"/>
      <dgm:spPr/>
    </dgm:pt>
    <dgm:pt modelId="{478E7A82-D5F6-47F8-A0F8-C622E2B3322D}" type="pres">
      <dgm:prSet presAssocID="{9895CA12-1D05-4A82-9B7B-C47A510A8C47}" presName="imageRepeatNode" presStyleLbl="alignAcc1" presStyleIdx="5" presStyleCnt="7"/>
      <dgm:spPr/>
      <dgm:t>
        <a:bodyPr/>
        <a:lstStyle/>
        <a:p>
          <a:endParaRPr lang="en-US"/>
        </a:p>
      </dgm:t>
    </dgm:pt>
    <dgm:pt modelId="{A55B2AA1-E906-48DA-ADCA-9762CB183899}" type="pres">
      <dgm:prSet presAssocID="{9895CA12-1D05-4A82-9B7B-C47A510A8C47}" presName="imageaccent6" presStyleCnt="0"/>
      <dgm:spPr/>
    </dgm:pt>
    <dgm:pt modelId="{AD9AF356-3BB3-4DB0-8962-157BEFEA9B3B}" type="pres">
      <dgm:prSet presAssocID="{9895CA12-1D05-4A82-9B7B-C47A510A8C47}" presName="accentRepeatNode" presStyleLbl="solidAlignAcc1" presStyleIdx="11" presStyleCnt="14"/>
      <dgm:spPr/>
    </dgm:pt>
    <dgm:pt modelId="{12A8F137-E2B5-491E-800D-78D8437CBD47}" type="pres">
      <dgm:prSet presAssocID="{C0B2C14B-C22D-4912-A0A4-E6DC84D238B3}" presName="text7" presStyleCnt="0"/>
      <dgm:spPr/>
    </dgm:pt>
    <dgm:pt modelId="{8672BEE3-354F-4805-B5DF-990E6F7A7268}" type="pres">
      <dgm:prSet presAssocID="{C0B2C14B-C22D-4912-A0A4-E6DC84D238B3}" presName="textRepeatNode" presStyleLbl="alignNode1" presStyleIdx="6" presStyleCnt="7" custScaleX="111212">
        <dgm:presLayoutVars>
          <dgm:chMax val="0"/>
          <dgm:chPref val="0"/>
          <dgm:bulletEnabled val="1"/>
        </dgm:presLayoutVars>
      </dgm:prSet>
      <dgm:spPr/>
      <dgm:t>
        <a:bodyPr/>
        <a:lstStyle/>
        <a:p>
          <a:endParaRPr lang="en-US"/>
        </a:p>
      </dgm:t>
    </dgm:pt>
    <dgm:pt modelId="{C5FDEB78-E85B-4529-9977-8C5266EB7150}" type="pres">
      <dgm:prSet presAssocID="{C0B2C14B-C22D-4912-A0A4-E6DC84D238B3}" presName="textaccent7" presStyleCnt="0"/>
      <dgm:spPr/>
    </dgm:pt>
    <dgm:pt modelId="{84944508-8D07-4F2B-844F-34120FA30195}" type="pres">
      <dgm:prSet presAssocID="{C0B2C14B-C22D-4912-A0A4-E6DC84D238B3}" presName="accentRepeatNode" presStyleLbl="solidAlignAcc1" presStyleIdx="12" presStyleCnt="14"/>
      <dgm:spPr/>
    </dgm:pt>
    <dgm:pt modelId="{B83BB116-757A-44CD-A267-380D9C99484A}" type="pres">
      <dgm:prSet presAssocID="{6BF82880-673F-46BE-8DB4-37034E3609F7}" presName="image7" presStyleCnt="0"/>
      <dgm:spPr/>
    </dgm:pt>
    <dgm:pt modelId="{30FB6264-C90F-45D7-9005-45C728B1B528}" type="pres">
      <dgm:prSet presAssocID="{6BF82880-673F-46BE-8DB4-37034E3609F7}" presName="imageRepeatNode" presStyleLbl="alignAcc1" presStyleIdx="6" presStyleCnt="7"/>
      <dgm:spPr/>
      <dgm:t>
        <a:bodyPr/>
        <a:lstStyle/>
        <a:p>
          <a:endParaRPr lang="en-US"/>
        </a:p>
      </dgm:t>
    </dgm:pt>
    <dgm:pt modelId="{DC52D178-9CD7-4EF8-B2FA-B9BB59196038}" type="pres">
      <dgm:prSet presAssocID="{6BF82880-673F-46BE-8DB4-37034E3609F7}" presName="imageaccent7" presStyleCnt="0"/>
      <dgm:spPr/>
    </dgm:pt>
    <dgm:pt modelId="{6C2038E8-335E-4AA4-8DCC-3E725E1A48C5}" type="pres">
      <dgm:prSet presAssocID="{6BF82880-673F-46BE-8DB4-37034E3609F7}" presName="accentRepeatNode" presStyleLbl="solidAlignAcc1" presStyleIdx="13" presStyleCnt="14"/>
      <dgm:spPr/>
    </dgm:pt>
  </dgm:ptLst>
  <dgm:cxnLst>
    <dgm:cxn modelId="{146DEE2B-550D-4D7D-B442-7B0BDC06AD75}" srcId="{91A1EE60-9485-4C3E-9372-EC5C54C6ACD1}" destId="{C0B2C14B-C22D-4912-A0A4-E6DC84D238B3}" srcOrd="6" destOrd="0" parTransId="{86F9FDF7-4510-4BB2-BC9C-9FB272395B93}" sibTransId="{6BF82880-673F-46BE-8DB4-37034E3609F7}"/>
    <dgm:cxn modelId="{4473B93C-87E3-4019-AC7F-710BC951F26B}" type="presOf" srcId="{C0B2C14B-C22D-4912-A0A4-E6DC84D238B3}" destId="{8672BEE3-354F-4805-B5DF-990E6F7A7268}" srcOrd="0" destOrd="0" presId="urn:microsoft.com/office/officeart/2008/layout/HexagonCluster"/>
    <dgm:cxn modelId="{7B051FCF-87C5-437C-999D-B16DCC98A458}" srcId="{91A1EE60-9485-4C3E-9372-EC5C54C6ACD1}" destId="{CFE80B61-406F-4CB4-8F28-A2D6086E76C3}" srcOrd="4" destOrd="0" parTransId="{3A3B084F-17E3-46DC-AB8F-68295F5C3D1D}" sibTransId="{78172C44-DAFF-42DC-AA88-3A6EDBBBBECA}"/>
    <dgm:cxn modelId="{84B57CEB-D3DA-47BD-A892-CB6C7B1F8191}" type="presOf" srcId="{6BF82880-673F-46BE-8DB4-37034E3609F7}" destId="{30FB6264-C90F-45D7-9005-45C728B1B528}" srcOrd="0" destOrd="0" presId="urn:microsoft.com/office/officeart/2008/layout/HexagonCluster"/>
    <dgm:cxn modelId="{D78CE051-BBF8-438A-BB5D-9AB37496BF87}" srcId="{91A1EE60-9485-4C3E-9372-EC5C54C6ACD1}" destId="{F824B860-543D-488F-9898-3C87C3041C42}" srcOrd="3" destOrd="0" parTransId="{B4A72F77-6B96-4C51-BF89-C2277D22092D}" sibTransId="{9CB39AED-4E74-43DA-9792-2DE310F4593D}"/>
    <dgm:cxn modelId="{96BA9329-56D5-4F2B-9EFE-2DF3754DABC1}" type="presOf" srcId="{9CB39AED-4E74-43DA-9792-2DE310F4593D}" destId="{AD8FE390-41AC-4ADC-A223-4DB096F6CC42}" srcOrd="0" destOrd="0" presId="urn:microsoft.com/office/officeart/2008/layout/HexagonCluster"/>
    <dgm:cxn modelId="{E0616233-7404-4135-9952-F4077DDED873}" type="presOf" srcId="{CFE80B61-406F-4CB4-8F28-A2D6086E76C3}" destId="{F5305751-3696-4A32-A02A-6865EB759CCF}" srcOrd="0" destOrd="0" presId="urn:microsoft.com/office/officeart/2008/layout/HexagonCluster"/>
    <dgm:cxn modelId="{CCE4BBE4-5F6E-454F-8D05-07FCC54A6E65}" type="presOf" srcId="{9895CA12-1D05-4A82-9B7B-C47A510A8C47}" destId="{478E7A82-D5F6-47F8-A0F8-C622E2B3322D}" srcOrd="0" destOrd="0" presId="urn:microsoft.com/office/officeart/2008/layout/HexagonCluster"/>
    <dgm:cxn modelId="{63700151-FD4E-421C-825F-DEA0BEA484C5}" srcId="{91A1EE60-9485-4C3E-9372-EC5C54C6ACD1}" destId="{7E05B005-A0E1-4417-B266-2FAB68743C74}" srcOrd="1" destOrd="0" parTransId="{7C00E243-837D-44CE-8748-46668642112D}" sibTransId="{733673B9-985B-4963-B703-5F9217F48B52}"/>
    <dgm:cxn modelId="{B008AE4E-5C26-4F92-BE58-8276F5E4CC92}" type="presOf" srcId="{F824B860-543D-488F-9898-3C87C3041C42}" destId="{9F56679A-9206-4846-9286-5C4123AE3918}" srcOrd="0" destOrd="0" presId="urn:microsoft.com/office/officeart/2008/layout/HexagonCluster"/>
    <dgm:cxn modelId="{D777FCEB-4D5D-4928-B3EE-A43EE86861A2}" type="presOf" srcId="{7E05B005-A0E1-4417-B266-2FAB68743C74}" destId="{3C5465F4-CACE-4DD7-AAFF-F139E02D0D0D}" srcOrd="0" destOrd="0" presId="urn:microsoft.com/office/officeart/2008/layout/HexagonCluster"/>
    <dgm:cxn modelId="{7656A6CC-A943-40CA-BB95-465A513D085E}" type="presOf" srcId="{CA3A2898-901E-4AFB-B5EA-F9628A70A902}" destId="{EAA0874D-C222-43FF-9665-7214CC92B874}" srcOrd="0" destOrd="0" presId="urn:microsoft.com/office/officeart/2008/layout/HexagonCluster"/>
    <dgm:cxn modelId="{19D805EA-B682-498A-9169-946DFA862577}" type="presOf" srcId="{91A1EE60-9485-4C3E-9372-EC5C54C6ACD1}" destId="{CE2631A8-D1A3-457A-82B7-CEC11909CB6D}" srcOrd="0" destOrd="0" presId="urn:microsoft.com/office/officeart/2008/layout/HexagonCluster"/>
    <dgm:cxn modelId="{F0FAEDEE-4265-41B7-98CF-9040F74929D6}" type="presOf" srcId="{78172C44-DAFF-42DC-AA88-3A6EDBBBBECA}" destId="{0583F3E5-68AC-49D0-825D-9B22391672D7}" srcOrd="0" destOrd="0" presId="urn:microsoft.com/office/officeart/2008/layout/HexagonCluster"/>
    <dgm:cxn modelId="{2495113C-680E-4F77-B564-813599883698}" type="presOf" srcId="{70747D4E-EC44-4ED6-A94A-8671D45A9413}" destId="{8EB010A1-2D29-4F8F-B97F-148CE14A29DA}" srcOrd="0" destOrd="0" presId="urn:microsoft.com/office/officeart/2008/layout/HexagonCluster"/>
    <dgm:cxn modelId="{E06AA722-B60E-40C1-B697-2822C1A886B9}" type="presOf" srcId="{CC4114E4-A479-4331-BE03-DC281BD8405E}" destId="{80F170E5-EC51-4841-9B68-D6CAFFCA48E3}" srcOrd="0" destOrd="0" presId="urn:microsoft.com/office/officeart/2008/layout/HexagonCluster"/>
    <dgm:cxn modelId="{EFDA59A6-842D-4482-ACE7-AE7FAA00EA4C}" type="presOf" srcId="{97DC2DE0-C6A5-4E9D-80B9-6CE48EBDAE59}" destId="{DC39334A-BC15-4FA4-A280-52B420E461E4}" srcOrd="0" destOrd="0" presId="urn:microsoft.com/office/officeart/2008/layout/HexagonCluster"/>
    <dgm:cxn modelId="{1C639AB6-7C7C-4173-A952-28EEB3805B62}" type="presOf" srcId="{733673B9-985B-4963-B703-5F9217F48B52}" destId="{25171CE6-D771-4B70-8D7F-2C3D69CBAEF7}" srcOrd="0" destOrd="0" presId="urn:microsoft.com/office/officeart/2008/layout/HexagonCluster"/>
    <dgm:cxn modelId="{ECBDC390-F276-4719-9783-1B97054D853E}" srcId="{91A1EE60-9485-4C3E-9372-EC5C54C6ACD1}" destId="{70747D4E-EC44-4ED6-A94A-8671D45A9413}" srcOrd="5" destOrd="0" parTransId="{FE407085-1779-48C3-BE58-5541FAE2A1CC}" sibTransId="{9895CA12-1D05-4A82-9B7B-C47A510A8C47}"/>
    <dgm:cxn modelId="{D49FB66A-6493-426F-8AAB-E79797AB4CF7}" srcId="{91A1EE60-9485-4C3E-9372-EC5C54C6ACD1}" destId="{CA3A2898-901E-4AFB-B5EA-F9628A70A902}" srcOrd="0" destOrd="0" parTransId="{7578A7F5-A940-4DF1-926A-AA21EFF2BE48}" sibTransId="{97DC2DE0-C6A5-4E9D-80B9-6CE48EBDAE59}"/>
    <dgm:cxn modelId="{4A4F0D6A-BFF7-4BBA-B5CE-089277A5103E}" type="presOf" srcId="{4A47EEB7-C37F-4188-B3E6-A7D9072CA800}" destId="{0A5D7BF5-562D-4D5D-96BE-9B7BDB613FB2}" srcOrd="0" destOrd="0" presId="urn:microsoft.com/office/officeart/2008/layout/HexagonCluster"/>
    <dgm:cxn modelId="{30447442-3AAB-40BC-8912-08D0377CA188}" srcId="{91A1EE60-9485-4C3E-9372-EC5C54C6ACD1}" destId="{CC4114E4-A479-4331-BE03-DC281BD8405E}" srcOrd="2" destOrd="0" parTransId="{03D0CC41-BE6F-45D5-B402-99F5C43E4FE9}" sibTransId="{4A47EEB7-C37F-4188-B3E6-A7D9072CA800}"/>
    <dgm:cxn modelId="{95423C31-7DA4-4363-BB21-5A099BDEE6B9}" type="presParOf" srcId="{CE2631A8-D1A3-457A-82B7-CEC11909CB6D}" destId="{21D5D020-2469-4496-861C-BAF0DD70F669}" srcOrd="0" destOrd="0" presId="urn:microsoft.com/office/officeart/2008/layout/HexagonCluster"/>
    <dgm:cxn modelId="{E2DBE715-8EF4-4058-B4EC-DB7464A0B6D4}" type="presParOf" srcId="{21D5D020-2469-4496-861C-BAF0DD70F669}" destId="{EAA0874D-C222-43FF-9665-7214CC92B874}" srcOrd="0" destOrd="0" presId="urn:microsoft.com/office/officeart/2008/layout/HexagonCluster"/>
    <dgm:cxn modelId="{90E8B199-4028-4061-A4A4-FE56186DF556}" type="presParOf" srcId="{CE2631A8-D1A3-457A-82B7-CEC11909CB6D}" destId="{CD408EF9-481B-4B54-959A-8BE767B586FF}" srcOrd="1" destOrd="0" presId="urn:microsoft.com/office/officeart/2008/layout/HexagonCluster"/>
    <dgm:cxn modelId="{0BB39EF0-178E-4517-A6A2-62A07B3E9277}" type="presParOf" srcId="{CD408EF9-481B-4B54-959A-8BE767B586FF}" destId="{34817008-79A5-4945-AD40-A43BD657503E}" srcOrd="0" destOrd="0" presId="urn:microsoft.com/office/officeart/2008/layout/HexagonCluster"/>
    <dgm:cxn modelId="{1E559696-929E-4FB3-9FF2-4C6A63C0E48B}" type="presParOf" srcId="{CE2631A8-D1A3-457A-82B7-CEC11909CB6D}" destId="{A9258A8C-3902-4314-8EC0-F38A0D50238D}" srcOrd="2" destOrd="0" presId="urn:microsoft.com/office/officeart/2008/layout/HexagonCluster"/>
    <dgm:cxn modelId="{514F58B1-448D-4775-9749-93DD84F51B2F}" type="presParOf" srcId="{A9258A8C-3902-4314-8EC0-F38A0D50238D}" destId="{DC39334A-BC15-4FA4-A280-52B420E461E4}" srcOrd="0" destOrd="0" presId="urn:microsoft.com/office/officeart/2008/layout/HexagonCluster"/>
    <dgm:cxn modelId="{61A738C2-2FAC-483F-96C7-32C733C55BCC}" type="presParOf" srcId="{CE2631A8-D1A3-457A-82B7-CEC11909CB6D}" destId="{BF95E015-C2CA-4F9D-88D8-4A344D28F778}" srcOrd="3" destOrd="0" presId="urn:microsoft.com/office/officeart/2008/layout/HexagonCluster"/>
    <dgm:cxn modelId="{2A3B297E-16B1-48C6-A6F2-9F1977886649}" type="presParOf" srcId="{BF95E015-C2CA-4F9D-88D8-4A344D28F778}" destId="{982A6341-CA14-4C88-AE33-71C879D1762D}" srcOrd="0" destOrd="0" presId="urn:microsoft.com/office/officeart/2008/layout/HexagonCluster"/>
    <dgm:cxn modelId="{9D814DEF-B6C8-4302-9C57-F7D4AE6E34D3}" type="presParOf" srcId="{CE2631A8-D1A3-457A-82B7-CEC11909CB6D}" destId="{A093D784-62D9-4CB6-B69F-95B7522DF976}" srcOrd="4" destOrd="0" presId="urn:microsoft.com/office/officeart/2008/layout/HexagonCluster"/>
    <dgm:cxn modelId="{48B17D05-5185-4F0B-B6E1-6615686C880B}" type="presParOf" srcId="{A093D784-62D9-4CB6-B69F-95B7522DF976}" destId="{3C5465F4-CACE-4DD7-AAFF-F139E02D0D0D}" srcOrd="0" destOrd="0" presId="urn:microsoft.com/office/officeart/2008/layout/HexagonCluster"/>
    <dgm:cxn modelId="{756A9190-94E7-4A3C-A97E-C1F1E57BE165}" type="presParOf" srcId="{CE2631A8-D1A3-457A-82B7-CEC11909CB6D}" destId="{AB34FEF4-A772-46AA-9F00-3276E506C570}" srcOrd="5" destOrd="0" presId="urn:microsoft.com/office/officeart/2008/layout/HexagonCluster"/>
    <dgm:cxn modelId="{EFD14A1E-D108-4424-994B-02F0D353607A}" type="presParOf" srcId="{AB34FEF4-A772-46AA-9F00-3276E506C570}" destId="{247C6560-BB17-4823-9524-917CB698A995}" srcOrd="0" destOrd="0" presId="urn:microsoft.com/office/officeart/2008/layout/HexagonCluster"/>
    <dgm:cxn modelId="{D5D0DA44-53AC-4639-B8BD-71A8D374B054}" type="presParOf" srcId="{CE2631A8-D1A3-457A-82B7-CEC11909CB6D}" destId="{C3620D8F-3801-4A0E-B98E-D96AF8726B31}" srcOrd="6" destOrd="0" presId="urn:microsoft.com/office/officeart/2008/layout/HexagonCluster"/>
    <dgm:cxn modelId="{21D17F15-B60D-4041-9B22-F836BFAF063B}" type="presParOf" srcId="{C3620D8F-3801-4A0E-B98E-D96AF8726B31}" destId="{25171CE6-D771-4B70-8D7F-2C3D69CBAEF7}" srcOrd="0" destOrd="0" presId="urn:microsoft.com/office/officeart/2008/layout/HexagonCluster"/>
    <dgm:cxn modelId="{78C11BEE-B405-4F9D-AABD-4FFB53DF1A14}" type="presParOf" srcId="{CE2631A8-D1A3-457A-82B7-CEC11909CB6D}" destId="{072373E6-78DF-4D7B-83FC-59FE3E426175}" srcOrd="7" destOrd="0" presId="urn:microsoft.com/office/officeart/2008/layout/HexagonCluster"/>
    <dgm:cxn modelId="{FD9AA932-283C-458F-B712-ED636E4A5348}" type="presParOf" srcId="{072373E6-78DF-4D7B-83FC-59FE3E426175}" destId="{128168F7-C205-4444-BC1C-800D8D40DE40}" srcOrd="0" destOrd="0" presId="urn:microsoft.com/office/officeart/2008/layout/HexagonCluster"/>
    <dgm:cxn modelId="{4B76847B-2EC5-4AF0-A244-7112D57C1E24}" type="presParOf" srcId="{CE2631A8-D1A3-457A-82B7-CEC11909CB6D}" destId="{1AC24C58-6A94-4279-8F1C-138EE7177BF8}" srcOrd="8" destOrd="0" presId="urn:microsoft.com/office/officeart/2008/layout/HexagonCluster"/>
    <dgm:cxn modelId="{55EE9B9D-1D68-4547-B2A0-D439DEAA61B1}" type="presParOf" srcId="{1AC24C58-6A94-4279-8F1C-138EE7177BF8}" destId="{80F170E5-EC51-4841-9B68-D6CAFFCA48E3}" srcOrd="0" destOrd="0" presId="urn:microsoft.com/office/officeart/2008/layout/HexagonCluster"/>
    <dgm:cxn modelId="{5922BC13-85BE-49C1-9F1C-2876D68B3071}" type="presParOf" srcId="{CE2631A8-D1A3-457A-82B7-CEC11909CB6D}" destId="{C709FE36-EB7B-48C5-9017-EED4E007805D}" srcOrd="9" destOrd="0" presId="urn:microsoft.com/office/officeart/2008/layout/HexagonCluster"/>
    <dgm:cxn modelId="{2435E84E-16BD-4D09-A159-8E1D952726F1}" type="presParOf" srcId="{C709FE36-EB7B-48C5-9017-EED4E007805D}" destId="{91CBB5DC-C38D-4CF8-A5E6-0285F8ED1F02}" srcOrd="0" destOrd="0" presId="urn:microsoft.com/office/officeart/2008/layout/HexagonCluster"/>
    <dgm:cxn modelId="{954E969D-B63A-4461-A5B1-4BB1DAEDDF74}" type="presParOf" srcId="{CE2631A8-D1A3-457A-82B7-CEC11909CB6D}" destId="{63BB7D43-BF78-4A7D-8326-D760B9E2666F}" srcOrd="10" destOrd="0" presId="urn:microsoft.com/office/officeart/2008/layout/HexagonCluster"/>
    <dgm:cxn modelId="{7C9CB1BC-3C90-4076-9BFA-CE20619EE882}" type="presParOf" srcId="{63BB7D43-BF78-4A7D-8326-D760B9E2666F}" destId="{0A5D7BF5-562D-4D5D-96BE-9B7BDB613FB2}" srcOrd="0" destOrd="0" presId="urn:microsoft.com/office/officeart/2008/layout/HexagonCluster"/>
    <dgm:cxn modelId="{A35A35EA-9058-465D-AE18-916DD5C1220C}" type="presParOf" srcId="{CE2631A8-D1A3-457A-82B7-CEC11909CB6D}" destId="{15DCB9BB-DFC0-4523-BA7D-66266C1A9212}" srcOrd="11" destOrd="0" presId="urn:microsoft.com/office/officeart/2008/layout/HexagonCluster"/>
    <dgm:cxn modelId="{723A9214-3EEE-4D65-93B0-FB1CC916702E}" type="presParOf" srcId="{15DCB9BB-DFC0-4523-BA7D-66266C1A9212}" destId="{717940FD-D891-4B11-A6D9-7B6F2699FCA3}" srcOrd="0" destOrd="0" presId="urn:microsoft.com/office/officeart/2008/layout/HexagonCluster"/>
    <dgm:cxn modelId="{0270D3D4-D0A7-48B2-B873-BCA445CBF949}" type="presParOf" srcId="{CE2631A8-D1A3-457A-82B7-CEC11909CB6D}" destId="{9B4A107F-7C6D-4889-94C7-4E13890C27CD}" srcOrd="12" destOrd="0" presId="urn:microsoft.com/office/officeart/2008/layout/HexagonCluster"/>
    <dgm:cxn modelId="{8C072F65-DABB-4584-AFC7-E1F318DA699C}" type="presParOf" srcId="{9B4A107F-7C6D-4889-94C7-4E13890C27CD}" destId="{9F56679A-9206-4846-9286-5C4123AE3918}" srcOrd="0" destOrd="0" presId="urn:microsoft.com/office/officeart/2008/layout/HexagonCluster"/>
    <dgm:cxn modelId="{E4EFA165-6005-4E87-8758-1C8D04A858AF}" type="presParOf" srcId="{CE2631A8-D1A3-457A-82B7-CEC11909CB6D}" destId="{C88DAAE2-D211-4822-9910-848ADE0432D4}" srcOrd="13" destOrd="0" presId="urn:microsoft.com/office/officeart/2008/layout/HexagonCluster"/>
    <dgm:cxn modelId="{D873D6D8-1945-44BF-81CA-DCDD33EA548D}" type="presParOf" srcId="{C88DAAE2-D211-4822-9910-848ADE0432D4}" destId="{76F2C787-7EA1-453E-A5D5-7A02BD63C88A}" srcOrd="0" destOrd="0" presId="urn:microsoft.com/office/officeart/2008/layout/HexagonCluster"/>
    <dgm:cxn modelId="{187D668D-601C-4264-BBFB-161D36EE78D5}" type="presParOf" srcId="{CE2631A8-D1A3-457A-82B7-CEC11909CB6D}" destId="{CA63D760-2C05-4836-9B27-8C5134BE52BE}" srcOrd="14" destOrd="0" presId="urn:microsoft.com/office/officeart/2008/layout/HexagonCluster"/>
    <dgm:cxn modelId="{FA481207-D19F-4C09-9B0D-8467E15EE96F}" type="presParOf" srcId="{CA63D760-2C05-4836-9B27-8C5134BE52BE}" destId="{AD8FE390-41AC-4ADC-A223-4DB096F6CC42}" srcOrd="0" destOrd="0" presId="urn:microsoft.com/office/officeart/2008/layout/HexagonCluster"/>
    <dgm:cxn modelId="{9638EA0C-81EF-4B8B-8588-AEFC5ADB2E49}" type="presParOf" srcId="{CE2631A8-D1A3-457A-82B7-CEC11909CB6D}" destId="{A3436CF5-96AE-487A-8E82-1BED3C9F43A4}" srcOrd="15" destOrd="0" presId="urn:microsoft.com/office/officeart/2008/layout/HexagonCluster"/>
    <dgm:cxn modelId="{106FBB71-AC2A-4DC8-9BEF-70F9008FB8D1}" type="presParOf" srcId="{A3436CF5-96AE-487A-8E82-1BED3C9F43A4}" destId="{201DC753-9C55-4EB9-9514-A2D253EE38F8}" srcOrd="0" destOrd="0" presId="urn:microsoft.com/office/officeart/2008/layout/HexagonCluster"/>
    <dgm:cxn modelId="{A564E1A3-F02E-4FEE-9F63-85E1C6024B51}" type="presParOf" srcId="{CE2631A8-D1A3-457A-82B7-CEC11909CB6D}" destId="{5682963B-3545-4B93-A4B3-32CB1219855E}" srcOrd="16" destOrd="0" presId="urn:microsoft.com/office/officeart/2008/layout/HexagonCluster"/>
    <dgm:cxn modelId="{9404BC79-4E5F-4D80-9E46-7BD38179BFA1}" type="presParOf" srcId="{5682963B-3545-4B93-A4B3-32CB1219855E}" destId="{F5305751-3696-4A32-A02A-6865EB759CCF}" srcOrd="0" destOrd="0" presId="urn:microsoft.com/office/officeart/2008/layout/HexagonCluster"/>
    <dgm:cxn modelId="{9DFB3E1D-2B8C-4C28-B28E-0DCBBDD4E7A1}" type="presParOf" srcId="{CE2631A8-D1A3-457A-82B7-CEC11909CB6D}" destId="{6B5B01A4-8E09-437F-BCD9-88AD191E1F7C}" srcOrd="17" destOrd="0" presId="urn:microsoft.com/office/officeart/2008/layout/HexagonCluster"/>
    <dgm:cxn modelId="{D7241635-A86B-46FA-A6B5-0C8BB6C8B41A}" type="presParOf" srcId="{6B5B01A4-8E09-437F-BCD9-88AD191E1F7C}" destId="{30BCECDE-C165-420A-9225-8C563630214D}" srcOrd="0" destOrd="0" presId="urn:microsoft.com/office/officeart/2008/layout/HexagonCluster"/>
    <dgm:cxn modelId="{B2610AF0-3C8B-40AF-9CA9-61A1F1188286}" type="presParOf" srcId="{CE2631A8-D1A3-457A-82B7-CEC11909CB6D}" destId="{0B53CCE2-3066-47CF-9310-CE5C98590D5C}" srcOrd="18" destOrd="0" presId="urn:microsoft.com/office/officeart/2008/layout/HexagonCluster"/>
    <dgm:cxn modelId="{616A27B1-08CB-4391-B174-6A40D50AF155}" type="presParOf" srcId="{0B53CCE2-3066-47CF-9310-CE5C98590D5C}" destId="{0583F3E5-68AC-49D0-825D-9B22391672D7}" srcOrd="0" destOrd="0" presId="urn:microsoft.com/office/officeart/2008/layout/HexagonCluster"/>
    <dgm:cxn modelId="{C70CB10F-9708-4498-B9CE-3988F6438D1E}" type="presParOf" srcId="{CE2631A8-D1A3-457A-82B7-CEC11909CB6D}" destId="{2A25E16E-A230-4A02-8A97-7D22B0F6C5E2}" srcOrd="19" destOrd="0" presId="urn:microsoft.com/office/officeart/2008/layout/HexagonCluster"/>
    <dgm:cxn modelId="{5B227E7E-9673-448C-B207-588E89E563CA}" type="presParOf" srcId="{2A25E16E-A230-4A02-8A97-7D22B0F6C5E2}" destId="{C1EF99E3-BEDD-48AC-AC47-532D89ED2732}" srcOrd="0" destOrd="0" presId="urn:microsoft.com/office/officeart/2008/layout/HexagonCluster"/>
    <dgm:cxn modelId="{1EB2CCC7-301D-434B-A982-713328028707}" type="presParOf" srcId="{CE2631A8-D1A3-457A-82B7-CEC11909CB6D}" destId="{D1895D6E-BEA0-46B0-80DE-5E2E633A9482}" srcOrd="20" destOrd="0" presId="urn:microsoft.com/office/officeart/2008/layout/HexagonCluster"/>
    <dgm:cxn modelId="{402885F5-EB7D-43B7-89D8-42F1AAD2531C}" type="presParOf" srcId="{D1895D6E-BEA0-46B0-80DE-5E2E633A9482}" destId="{8EB010A1-2D29-4F8F-B97F-148CE14A29DA}" srcOrd="0" destOrd="0" presId="urn:microsoft.com/office/officeart/2008/layout/HexagonCluster"/>
    <dgm:cxn modelId="{C82E5C49-6E23-4141-9231-20408C33E672}" type="presParOf" srcId="{CE2631A8-D1A3-457A-82B7-CEC11909CB6D}" destId="{FECBA465-88A3-4252-9E2E-A4175E352D9B}" srcOrd="21" destOrd="0" presId="urn:microsoft.com/office/officeart/2008/layout/HexagonCluster"/>
    <dgm:cxn modelId="{B306FB62-1B24-4FE8-9A66-8E31C629D0E9}" type="presParOf" srcId="{FECBA465-88A3-4252-9E2E-A4175E352D9B}" destId="{93E38E52-999F-4F99-91B3-54B1DF9AE855}" srcOrd="0" destOrd="0" presId="urn:microsoft.com/office/officeart/2008/layout/HexagonCluster"/>
    <dgm:cxn modelId="{0B477DE0-74CE-4068-A1CD-AD76BBBE8AEC}" type="presParOf" srcId="{CE2631A8-D1A3-457A-82B7-CEC11909CB6D}" destId="{6CC6C43C-3F1A-4FD6-88D0-459A820194B1}" srcOrd="22" destOrd="0" presId="urn:microsoft.com/office/officeart/2008/layout/HexagonCluster"/>
    <dgm:cxn modelId="{DE3BD075-9B73-4968-8A8C-224AF6794168}" type="presParOf" srcId="{6CC6C43C-3F1A-4FD6-88D0-459A820194B1}" destId="{478E7A82-D5F6-47F8-A0F8-C622E2B3322D}" srcOrd="0" destOrd="0" presId="urn:microsoft.com/office/officeart/2008/layout/HexagonCluster"/>
    <dgm:cxn modelId="{B94BD979-D1EB-44E9-BEC0-9F99B9770CE6}" type="presParOf" srcId="{CE2631A8-D1A3-457A-82B7-CEC11909CB6D}" destId="{A55B2AA1-E906-48DA-ADCA-9762CB183899}" srcOrd="23" destOrd="0" presId="urn:microsoft.com/office/officeart/2008/layout/HexagonCluster"/>
    <dgm:cxn modelId="{04B63736-869B-40EB-BFB4-254773A54E55}" type="presParOf" srcId="{A55B2AA1-E906-48DA-ADCA-9762CB183899}" destId="{AD9AF356-3BB3-4DB0-8962-157BEFEA9B3B}" srcOrd="0" destOrd="0" presId="urn:microsoft.com/office/officeart/2008/layout/HexagonCluster"/>
    <dgm:cxn modelId="{1C73F1ED-C6BF-4FF6-BC06-6DD9150DBE08}" type="presParOf" srcId="{CE2631A8-D1A3-457A-82B7-CEC11909CB6D}" destId="{12A8F137-E2B5-491E-800D-78D8437CBD47}" srcOrd="24" destOrd="0" presId="urn:microsoft.com/office/officeart/2008/layout/HexagonCluster"/>
    <dgm:cxn modelId="{76D2F0BE-1977-479E-A2E9-ED34B5F09334}" type="presParOf" srcId="{12A8F137-E2B5-491E-800D-78D8437CBD47}" destId="{8672BEE3-354F-4805-B5DF-990E6F7A7268}" srcOrd="0" destOrd="0" presId="urn:microsoft.com/office/officeart/2008/layout/HexagonCluster"/>
    <dgm:cxn modelId="{24E85641-4D43-4A45-A307-32046DCDC0B1}" type="presParOf" srcId="{CE2631A8-D1A3-457A-82B7-CEC11909CB6D}" destId="{C5FDEB78-E85B-4529-9977-8C5266EB7150}" srcOrd="25" destOrd="0" presId="urn:microsoft.com/office/officeart/2008/layout/HexagonCluster"/>
    <dgm:cxn modelId="{51EA69A6-221B-48A3-A637-86F21897C2B9}" type="presParOf" srcId="{C5FDEB78-E85B-4529-9977-8C5266EB7150}" destId="{84944508-8D07-4F2B-844F-34120FA30195}" srcOrd="0" destOrd="0" presId="urn:microsoft.com/office/officeart/2008/layout/HexagonCluster"/>
    <dgm:cxn modelId="{FAFE1F81-22E3-4769-9AC6-EE577EA9A4C8}" type="presParOf" srcId="{CE2631A8-D1A3-457A-82B7-CEC11909CB6D}" destId="{B83BB116-757A-44CD-A267-380D9C99484A}" srcOrd="26" destOrd="0" presId="urn:microsoft.com/office/officeart/2008/layout/HexagonCluster"/>
    <dgm:cxn modelId="{769F4D2F-9509-4635-9B4B-4DAE48F2AAA0}" type="presParOf" srcId="{B83BB116-757A-44CD-A267-380D9C99484A}" destId="{30FB6264-C90F-45D7-9005-45C728B1B528}" srcOrd="0" destOrd="0" presId="urn:microsoft.com/office/officeart/2008/layout/HexagonCluster"/>
    <dgm:cxn modelId="{C50D496D-0A36-40CF-9E72-46E7319ACE2C}" type="presParOf" srcId="{CE2631A8-D1A3-457A-82B7-CEC11909CB6D}" destId="{DC52D178-9CD7-4EF8-B2FA-B9BB59196038}" srcOrd="27" destOrd="0" presId="urn:microsoft.com/office/officeart/2008/layout/HexagonCluster"/>
    <dgm:cxn modelId="{B583CB68-994C-44F1-88D8-BD98E4167D61}" type="presParOf" srcId="{DC52D178-9CD7-4EF8-B2FA-B9BB59196038}" destId="{6C2038E8-335E-4AA4-8DCC-3E725E1A48C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F73FC-9BC0-4B8A-A4CF-AA912940354F}">
      <dsp:nvSpPr>
        <dsp:cNvPr id="0" name=""/>
        <dsp:cNvSpPr/>
      </dsp:nvSpPr>
      <dsp:spPr>
        <a:xfrm>
          <a:off x="3835534" y="201132"/>
          <a:ext cx="3991709" cy="138626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29755-9276-43CD-A02C-7D5D5A87E06E}">
      <dsp:nvSpPr>
        <dsp:cNvPr id="0" name=""/>
        <dsp:cNvSpPr/>
      </dsp:nvSpPr>
      <dsp:spPr>
        <a:xfrm>
          <a:off x="5450784" y="3595633"/>
          <a:ext cx="773587" cy="49509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94C97-D44B-48B8-B256-79B66226C6AE}">
      <dsp:nvSpPr>
        <dsp:cNvPr id="0" name=""/>
        <dsp:cNvSpPr/>
      </dsp:nvSpPr>
      <dsp:spPr>
        <a:xfrm>
          <a:off x="2163014" y="3991709"/>
          <a:ext cx="7349127" cy="92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Actionable decision-making</a:t>
          </a:r>
          <a:endParaRPr lang="en-US" sz="4000" kern="1200" dirty="0"/>
        </a:p>
      </dsp:txBody>
      <dsp:txXfrm>
        <a:off x="2163014" y="3991709"/>
        <a:ext cx="7349127" cy="928304"/>
      </dsp:txXfrm>
    </dsp:sp>
    <dsp:sp modelId="{CC7A5560-9163-47AA-B7BD-CB99205D3D8A}">
      <dsp:nvSpPr>
        <dsp:cNvPr id="0" name=""/>
        <dsp:cNvSpPr/>
      </dsp:nvSpPr>
      <dsp:spPr>
        <a:xfrm rot="21346609">
          <a:off x="3835697" y="1468817"/>
          <a:ext cx="3855532" cy="1392456"/>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Inter-operable data, tools</a:t>
          </a:r>
          <a:endParaRPr lang="en-US" sz="3000" kern="1200" dirty="0"/>
        </a:p>
      </dsp:txBody>
      <dsp:txXfrm>
        <a:off x="4400327" y="1672737"/>
        <a:ext cx="2726272" cy="984616"/>
      </dsp:txXfrm>
    </dsp:sp>
    <dsp:sp modelId="{73405F83-CCDB-4FEE-8749-4F8C87F7A745}">
      <dsp:nvSpPr>
        <dsp:cNvPr id="0" name=""/>
        <dsp:cNvSpPr/>
      </dsp:nvSpPr>
      <dsp:spPr>
        <a:xfrm>
          <a:off x="2766965" y="325412"/>
          <a:ext cx="3299329" cy="139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Partnerships</a:t>
          </a:r>
          <a:endParaRPr lang="en-US" sz="3000" kern="1200" dirty="0"/>
        </a:p>
      </dsp:txBody>
      <dsp:txXfrm>
        <a:off x="3250141" y="529332"/>
        <a:ext cx="2332977" cy="984616"/>
      </dsp:txXfrm>
    </dsp:sp>
    <dsp:sp modelId="{3E75C0A5-65DD-4C89-86E6-76A272C893EA}">
      <dsp:nvSpPr>
        <dsp:cNvPr id="0" name=""/>
        <dsp:cNvSpPr/>
      </dsp:nvSpPr>
      <dsp:spPr>
        <a:xfrm rot="204271">
          <a:off x="5659254" y="301270"/>
          <a:ext cx="3021617" cy="139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Workflows</a:t>
          </a:r>
          <a:endParaRPr lang="en-US" sz="3000" kern="1200" dirty="0"/>
        </a:p>
      </dsp:txBody>
      <dsp:txXfrm>
        <a:off x="6101760" y="505190"/>
        <a:ext cx="2136605" cy="984616"/>
      </dsp:txXfrm>
    </dsp:sp>
    <dsp:sp modelId="{2FB97239-F0B3-4380-8734-95B5459E9903}">
      <dsp:nvSpPr>
        <dsp:cNvPr id="0" name=""/>
        <dsp:cNvSpPr/>
      </dsp:nvSpPr>
      <dsp:spPr>
        <a:xfrm>
          <a:off x="1379252" y="30943"/>
          <a:ext cx="8916650" cy="346567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4FBAD-9E40-C742-BF45-20E433902DCE}">
      <dsp:nvSpPr>
        <dsp:cNvPr id="0" name=""/>
        <dsp:cNvSpPr/>
      </dsp:nvSpPr>
      <dsp:spPr>
        <a:xfrm>
          <a:off x="3438615" y="1302824"/>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AC7AAAC-8548-484E-B463-83A25EED9625}">
      <dsp:nvSpPr>
        <dsp:cNvPr id="0" name=""/>
        <dsp:cNvSpPr/>
      </dsp:nvSpPr>
      <dsp:spPr>
        <a:xfrm>
          <a:off x="3220440" y="0"/>
          <a:ext cx="2181749" cy="11885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Federal Agencies:</a:t>
          </a:r>
        </a:p>
        <a:p>
          <a:pPr lvl="0" algn="ctr" defTabSz="977900">
            <a:lnSpc>
              <a:spcPct val="90000"/>
            </a:lnSpc>
            <a:spcBef>
              <a:spcPct val="0"/>
            </a:spcBef>
            <a:spcAft>
              <a:spcPct val="35000"/>
            </a:spcAft>
          </a:pPr>
          <a:r>
            <a:rPr lang="en-US" sz="2200" kern="1200" dirty="0" smtClean="0"/>
            <a:t>10+</a:t>
          </a:r>
          <a:endParaRPr lang="en-US" sz="2200" kern="1200" dirty="0"/>
        </a:p>
      </dsp:txBody>
      <dsp:txXfrm>
        <a:off x="3220440" y="0"/>
        <a:ext cx="2181749" cy="1188501"/>
      </dsp:txXfrm>
    </dsp:sp>
    <dsp:sp modelId="{C0BADC1B-9ACD-C644-AC10-0A40CC887095}">
      <dsp:nvSpPr>
        <dsp:cNvPr id="0" name=""/>
        <dsp:cNvSpPr/>
      </dsp:nvSpPr>
      <dsp:spPr>
        <a:xfrm>
          <a:off x="4005143" y="1629944"/>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4B46A99-15B0-D842-B3A5-B85FE72AED94}">
      <dsp:nvSpPr>
        <dsp:cNvPr id="0" name=""/>
        <dsp:cNvSpPr/>
      </dsp:nvSpPr>
      <dsp:spPr>
        <a:xfrm>
          <a:off x="5879993" y="1131906"/>
          <a:ext cx="2067570" cy="13016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State and Local:</a:t>
          </a:r>
        </a:p>
        <a:p>
          <a:pPr lvl="0" algn="ctr" defTabSz="977900">
            <a:lnSpc>
              <a:spcPct val="90000"/>
            </a:lnSpc>
            <a:spcBef>
              <a:spcPct val="0"/>
            </a:spcBef>
            <a:spcAft>
              <a:spcPct val="35000"/>
            </a:spcAft>
          </a:pPr>
          <a:r>
            <a:rPr lang="en-US" sz="2200" kern="1200" dirty="0" smtClean="0"/>
            <a:t>22+</a:t>
          </a:r>
        </a:p>
      </dsp:txBody>
      <dsp:txXfrm>
        <a:off x="5879993" y="1131906"/>
        <a:ext cx="2067570" cy="1301692"/>
      </dsp:txXfrm>
    </dsp:sp>
    <dsp:sp modelId="{AEAA928B-63CF-E54A-AB05-0488BC6E996F}">
      <dsp:nvSpPr>
        <dsp:cNvPr id="0" name=""/>
        <dsp:cNvSpPr/>
      </dsp:nvSpPr>
      <dsp:spPr>
        <a:xfrm>
          <a:off x="4005143" y="2284186"/>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CB0C2B8-97DC-F247-B8F7-D1935526965F}">
      <dsp:nvSpPr>
        <dsp:cNvPr id="0" name=""/>
        <dsp:cNvSpPr/>
      </dsp:nvSpPr>
      <dsp:spPr>
        <a:xfrm>
          <a:off x="5879993" y="3073125"/>
          <a:ext cx="2067570" cy="14544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Academic and Research: 7+</a:t>
          </a:r>
          <a:endParaRPr lang="en-US" sz="2200" kern="1200" dirty="0"/>
        </a:p>
      </dsp:txBody>
      <dsp:txXfrm>
        <a:off x="5879993" y="3073125"/>
        <a:ext cx="2067570" cy="1454499"/>
      </dsp:txXfrm>
    </dsp:sp>
    <dsp:sp modelId="{DEACA640-4E57-6E48-A7EA-0BDAD3BEA9E6}">
      <dsp:nvSpPr>
        <dsp:cNvPr id="0" name=""/>
        <dsp:cNvSpPr/>
      </dsp:nvSpPr>
      <dsp:spPr>
        <a:xfrm>
          <a:off x="3438615" y="2611873"/>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C7C4BAB-F168-624A-BBD1-9DAB7676A65A}">
      <dsp:nvSpPr>
        <dsp:cNvPr id="0" name=""/>
        <dsp:cNvSpPr/>
      </dsp:nvSpPr>
      <dsp:spPr>
        <a:xfrm>
          <a:off x="3220440" y="4471029"/>
          <a:ext cx="2181749" cy="11885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Non-Governmental Organizations: 12+</a:t>
          </a:r>
          <a:endParaRPr lang="en-US" sz="2200" kern="1200" dirty="0"/>
        </a:p>
      </dsp:txBody>
      <dsp:txXfrm>
        <a:off x="3220440" y="4471029"/>
        <a:ext cx="2181749" cy="1188501"/>
      </dsp:txXfrm>
    </dsp:sp>
    <dsp:sp modelId="{BC37AAFF-5749-2A40-8CFB-B901D1FA5236}">
      <dsp:nvSpPr>
        <dsp:cNvPr id="0" name=""/>
        <dsp:cNvSpPr/>
      </dsp:nvSpPr>
      <dsp:spPr>
        <a:xfrm>
          <a:off x="2872088" y="2284186"/>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B3A03BC-0E71-5B4B-9693-6EFB68351B35}">
      <dsp:nvSpPr>
        <dsp:cNvPr id="0" name=""/>
        <dsp:cNvSpPr/>
      </dsp:nvSpPr>
      <dsp:spPr>
        <a:xfrm>
          <a:off x="675066" y="3073125"/>
          <a:ext cx="2067570" cy="14544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Neighboring States and Jurisdictions: 12+</a:t>
          </a:r>
          <a:endParaRPr lang="en-US" sz="2200" kern="1200" dirty="0"/>
        </a:p>
      </dsp:txBody>
      <dsp:txXfrm>
        <a:off x="675066" y="3073125"/>
        <a:ext cx="2067570" cy="1454499"/>
      </dsp:txXfrm>
    </dsp:sp>
    <dsp:sp modelId="{568F9E8F-5E8E-CF48-B680-8DEE1C7E1FBA}">
      <dsp:nvSpPr>
        <dsp:cNvPr id="0" name=""/>
        <dsp:cNvSpPr/>
      </dsp:nvSpPr>
      <dsp:spPr>
        <a:xfrm>
          <a:off x="2872088" y="1629944"/>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E03AC0A7-817C-E64C-B4E3-4028FDB5376F}">
      <dsp:nvSpPr>
        <dsp:cNvPr id="0" name=""/>
        <dsp:cNvSpPr/>
      </dsp:nvSpPr>
      <dsp:spPr>
        <a:xfrm>
          <a:off x="675066" y="1131906"/>
          <a:ext cx="2067570" cy="14544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Private Sector: 16+</a:t>
          </a:r>
          <a:endParaRPr lang="en-US" sz="2200" kern="1200" dirty="0"/>
        </a:p>
      </dsp:txBody>
      <dsp:txXfrm>
        <a:off x="675066" y="1131906"/>
        <a:ext cx="2067570" cy="1454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0874D-C222-43FF-9665-7214CC92B874}">
      <dsp:nvSpPr>
        <dsp:cNvPr id="0" name=""/>
        <dsp:cNvSpPr/>
      </dsp:nvSpPr>
      <dsp:spPr>
        <a:xfrm>
          <a:off x="3578570" y="2281840"/>
          <a:ext cx="1599382"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t>CA Earthquake CH AAR</a:t>
          </a:r>
          <a:endParaRPr lang="en-US" sz="1800" kern="1200" dirty="0"/>
        </a:p>
      </dsp:txBody>
      <dsp:txXfrm>
        <a:off x="3826298" y="2494557"/>
        <a:ext cx="1103926" cy="947915"/>
      </dsp:txXfrm>
    </dsp:sp>
    <dsp:sp modelId="{34817008-79A5-4945-AD40-A43BD657503E}">
      <dsp:nvSpPr>
        <dsp:cNvPr id="0" name=""/>
        <dsp:cNvSpPr/>
      </dsp:nvSpPr>
      <dsp:spPr>
        <a:xfrm>
          <a:off x="3616731" y="2895784"/>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39334A-BC15-4FA4-A280-52B420E461E4}">
      <dsp:nvSpPr>
        <dsp:cNvPr id="0" name=""/>
        <dsp:cNvSpPr/>
      </dsp:nvSpPr>
      <dsp:spPr>
        <a:xfrm>
          <a:off x="2202219" y="1522435"/>
          <a:ext cx="1599382" cy="137334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2A6341-CA14-4C88-AE33-71C879D1762D}">
      <dsp:nvSpPr>
        <dsp:cNvPr id="0" name=""/>
        <dsp:cNvSpPr/>
      </dsp:nvSpPr>
      <dsp:spPr>
        <a:xfrm>
          <a:off x="3297872" y="2713568"/>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5465F4-CACE-4DD7-AAFF-F139E02D0D0D}">
      <dsp:nvSpPr>
        <dsp:cNvPr id="0" name=""/>
        <dsp:cNvSpPr/>
      </dsp:nvSpPr>
      <dsp:spPr>
        <a:xfrm>
          <a:off x="4883716" y="1518293"/>
          <a:ext cx="1599382"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err="1" smtClean="0"/>
            <a:t>Symbology</a:t>
          </a:r>
          <a:r>
            <a:rPr lang="en-US" sz="1800" kern="1200" dirty="0" smtClean="0"/>
            <a:t> Standards</a:t>
          </a:r>
          <a:endParaRPr lang="en-US" sz="1800" kern="1200" dirty="0"/>
        </a:p>
      </dsp:txBody>
      <dsp:txXfrm>
        <a:off x="5131444" y="1731010"/>
        <a:ext cx="1103926" cy="947915"/>
      </dsp:txXfrm>
    </dsp:sp>
    <dsp:sp modelId="{247C6560-BB17-4823-9524-917CB698A995}">
      <dsp:nvSpPr>
        <dsp:cNvPr id="0" name=""/>
        <dsp:cNvSpPr/>
      </dsp:nvSpPr>
      <dsp:spPr>
        <a:xfrm>
          <a:off x="6067539" y="2516316"/>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171CE6-D771-4B70-8D7F-2C3D69CBAEF7}">
      <dsp:nvSpPr>
        <dsp:cNvPr id="0" name=""/>
        <dsp:cNvSpPr/>
      </dsp:nvSpPr>
      <dsp:spPr>
        <a:xfrm>
          <a:off x="6330424" y="2278734"/>
          <a:ext cx="1599382" cy="137334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8168F7-C205-4444-BC1C-800D8D40DE40}">
      <dsp:nvSpPr>
        <dsp:cNvPr id="0" name=""/>
        <dsp:cNvSpPr/>
      </dsp:nvSpPr>
      <dsp:spPr>
        <a:xfrm>
          <a:off x="6369433" y="2890090"/>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F170E5-EC51-4841-9B68-D6CAFFCA48E3}">
      <dsp:nvSpPr>
        <dsp:cNvPr id="0" name=""/>
        <dsp:cNvSpPr/>
      </dsp:nvSpPr>
      <dsp:spPr>
        <a:xfrm>
          <a:off x="3578570" y="763547"/>
          <a:ext cx="1599382"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t>Essential Elements of Information</a:t>
          </a:r>
          <a:endParaRPr lang="en-US" sz="1800" kern="1200" dirty="0"/>
        </a:p>
      </dsp:txBody>
      <dsp:txXfrm>
        <a:off x="3826298" y="976264"/>
        <a:ext cx="1103926" cy="947915"/>
      </dsp:txXfrm>
    </dsp:sp>
    <dsp:sp modelId="{91CBB5DC-C38D-4CF8-A5E6-0285F8ED1F02}">
      <dsp:nvSpPr>
        <dsp:cNvPr id="0" name=""/>
        <dsp:cNvSpPr/>
      </dsp:nvSpPr>
      <dsp:spPr>
        <a:xfrm>
          <a:off x="4667439" y="782182"/>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D7BF5-562D-4D5D-96BE-9B7BDB613FB2}">
      <dsp:nvSpPr>
        <dsp:cNvPr id="0" name=""/>
        <dsp:cNvSpPr/>
      </dsp:nvSpPr>
      <dsp:spPr>
        <a:xfrm>
          <a:off x="4954921" y="0"/>
          <a:ext cx="1599382" cy="137334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1000" r="-5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7940FD-D891-4B11-A6D9-7B6F2699FCA3}">
      <dsp:nvSpPr>
        <dsp:cNvPr id="0" name=""/>
        <dsp:cNvSpPr/>
      </dsp:nvSpPr>
      <dsp:spPr>
        <a:xfrm>
          <a:off x="4999866" y="608249"/>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56679A-9206-4846-9286-5C4123AE3918}">
      <dsp:nvSpPr>
        <dsp:cNvPr id="0" name=""/>
        <dsp:cNvSpPr/>
      </dsp:nvSpPr>
      <dsp:spPr>
        <a:xfrm>
          <a:off x="6210798" y="760441"/>
          <a:ext cx="1838634"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t>Multiple </a:t>
          </a:r>
          <a:r>
            <a:rPr lang="en-US" sz="1800" b="1" kern="1200" dirty="0" smtClean="0"/>
            <a:t>levels of government</a:t>
          </a:r>
        </a:p>
        <a:p>
          <a:pPr lvl="0" algn="ctr" defTabSz="800100">
            <a:lnSpc>
              <a:spcPct val="90000"/>
            </a:lnSpc>
            <a:spcBef>
              <a:spcPct val="0"/>
            </a:spcBef>
            <a:spcAft>
              <a:spcPct val="35000"/>
            </a:spcAft>
          </a:pPr>
          <a:r>
            <a:rPr lang="en-US" sz="1800" kern="1200" dirty="0" smtClean="0"/>
            <a:t>Multiple </a:t>
          </a:r>
          <a:r>
            <a:rPr lang="en-US" sz="1800" b="1" kern="1200" dirty="0" smtClean="0"/>
            <a:t>disciplines</a:t>
          </a:r>
          <a:endParaRPr lang="en-US" sz="1800" b="1" kern="1200" dirty="0"/>
        </a:p>
      </dsp:txBody>
      <dsp:txXfrm>
        <a:off x="6478463" y="960371"/>
        <a:ext cx="1303304" cy="973489"/>
      </dsp:txXfrm>
    </dsp:sp>
    <dsp:sp modelId="{76F2C787-7EA1-453E-A5D5-7A02BD63C88A}">
      <dsp:nvSpPr>
        <dsp:cNvPr id="0" name=""/>
        <dsp:cNvSpPr/>
      </dsp:nvSpPr>
      <dsp:spPr>
        <a:xfrm>
          <a:off x="7405649" y="2354860"/>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FE390-41AC-4ADC-A223-4DB096F6CC42}">
      <dsp:nvSpPr>
        <dsp:cNvPr id="0" name=""/>
        <dsp:cNvSpPr/>
      </dsp:nvSpPr>
      <dsp:spPr>
        <a:xfrm>
          <a:off x="7706775" y="1532788"/>
          <a:ext cx="1599382" cy="1373349"/>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DC753-9C55-4EB9-9514-A2D253EE38F8}">
      <dsp:nvSpPr>
        <dsp:cNvPr id="0" name=""/>
        <dsp:cNvSpPr/>
      </dsp:nvSpPr>
      <dsp:spPr>
        <a:xfrm>
          <a:off x="8018849" y="1557118"/>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305751-3696-4A32-A02A-6865EB759CCF}">
      <dsp:nvSpPr>
        <dsp:cNvPr id="0" name=""/>
        <dsp:cNvSpPr/>
      </dsp:nvSpPr>
      <dsp:spPr>
        <a:xfrm>
          <a:off x="7726431" y="14494"/>
          <a:ext cx="1750076"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t>“Data” person - decision maker relationship</a:t>
          </a:r>
          <a:endParaRPr lang="en-US" sz="1800" kern="1200" dirty="0"/>
        </a:p>
      </dsp:txBody>
      <dsp:txXfrm>
        <a:off x="7986716" y="218750"/>
        <a:ext cx="1229506" cy="964837"/>
      </dsp:txXfrm>
    </dsp:sp>
    <dsp:sp modelId="{30BCECDE-C165-420A-9225-8C563630214D}">
      <dsp:nvSpPr>
        <dsp:cNvPr id="0" name=""/>
        <dsp:cNvSpPr/>
      </dsp:nvSpPr>
      <dsp:spPr>
        <a:xfrm>
          <a:off x="9090758" y="629991"/>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3F3E5-68AC-49D0-825D-9B22391672D7}">
      <dsp:nvSpPr>
        <dsp:cNvPr id="0" name=""/>
        <dsp:cNvSpPr/>
      </dsp:nvSpPr>
      <dsp:spPr>
        <a:xfrm>
          <a:off x="9189996" y="736435"/>
          <a:ext cx="1599382" cy="1373349"/>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6000" r="-1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F99E3-BEDD-48AC-AC47-532D89ED2732}">
      <dsp:nvSpPr>
        <dsp:cNvPr id="0" name=""/>
        <dsp:cNvSpPr/>
      </dsp:nvSpPr>
      <dsp:spPr>
        <a:xfrm>
          <a:off x="10280753" y="1796823"/>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B010A1-2D29-4F8F-B97F-148CE14A29DA}">
      <dsp:nvSpPr>
        <dsp:cNvPr id="0" name=""/>
        <dsp:cNvSpPr/>
      </dsp:nvSpPr>
      <dsp:spPr>
        <a:xfrm>
          <a:off x="9083126" y="2296335"/>
          <a:ext cx="1599382"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t>Training, Exercises</a:t>
          </a:r>
          <a:endParaRPr lang="en-US" sz="1800" kern="1200" dirty="0"/>
        </a:p>
      </dsp:txBody>
      <dsp:txXfrm>
        <a:off x="9330854" y="2509052"/>
        <a:ext cx="1103926" cy="947915"/>
      </dsp:txXfrm>
    </dsp:sp>
    <dsp:sp modelId="{93E38E52-999F-4F99-91B3-54B1DF9AE855}">
      <dsp:nvSpPr>
        <dsp:cNvPr id="0" name=""/>
        <dsp:cNvSpPr/>
      </dsp:nvSpPr>
      <dsp:spPr>
        <a:xfrm>
          <a:off x="9400289" y="3499374"/>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8E7A82-D5F6-47F8-A0F8-C622E2B3322D}">
      <dsp:nvSpPr>
        <dsp:cNvPr id="0" name=""/>
        <dsp:cNvSpPr/>
      </dsp:nvSpPr>
      <dsp:spPr>
        <a:xfrm>
          <a:off x="7706775" y="3048493"/>
          <a:ext cx="1599382" cy="1373349"/>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9AF356-3BB3-4DB0-8962-157BEFEA9B3B}">
      <dsp:nvSpPr>
        <dsp:cNvPr id="0" name=""/>
        <dsp:cNvSpPr/>
      </dsp:nvSpPr>
      <dsp:spPr>
        <a:xfrm>
          <a:off x="9103478" y="3651048"/>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2BEE3-354F-4805-B5DF-990E6F7A7268}">
      <dsp:nvSpPr>
        <dsp:cNvPr id="0" name=""/>
        <dsp:cNvSpPr/>
      </dsp:nvSpPr>
      <dsp:spPr>
        <a:xfrm>
          <a:off x="4863563" y="3039693"/>
          <a:ext cx="1778705"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t>Webinars, lessons learned, stakeholder engagement</a:t>
          </a:r>
          <a:endParaRPr lang="en-US" sz="1800" kern="1200" dirty="0"/>
        </a:p>
      </dsp:txBody>
      <dsp:txXfrm>
        <a:off x="5126234" y="3242503"/>
        <a:ext cx="1253363" cy="967729"/>
      </dsp:txXfrm>
    </dsp:sp>
    <dsp:sp modelId="{84944508-8D07-4F2B-844F-34120FA30195}">
      <dsp:nvSpPr>
        <dsp:cNvPr id="0" name=""/>
        <dsp:cNvSpPr/>
      </dsp:nvSpPr>
      <dsp:spPr>
        <a:xfrm>
          <a:off x="4999018" y="3648460"/>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B6264-C90F-45D7-9005-45C728B1B528}">
      <dsp:nvSpPr>
        <dsp:cNvPr id="0" name=""/>
        <dsp:cNvSpPr/>
      </dsp:nvSpPr>
      <dsp:spPr>
        <a:xfrm>
          <a:off x="3577722" y="3803240"/>
          <a:ext cx="1599382" cy="1373349"/>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8000" r="-1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2038E8-335E-4AA4-8DCC-3E725E1A48C5}">
      <dsp:nvSpPr>
        <dsp:cNvPr id="0" name=""/>
        <dsp:cNvSpPr/>
      </dsp:nvSpPr>
      <dsp:spPr>
        <a:xfrm>
          <a:off x="4665743" y="3822394"/>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47F72-3D4E-463D-9147-5449587D0D43}"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4544E-B356-427C-B55B-D5F80F39EE58}" type="slidenum">
              <a:rPr lang="en-US" smtClean="0"/>
              <a:t>‹#›</a:t>
            </a:fld>
            <a:endParaRPr lang="en-US"/>
          </a:p>
        </p:txBody>
      </p:sp>
    </p:spTree>
    <p:extLst>
      <p:ext uri="{BB962C8B-B14F-4D97-AF65-F5344CB8AC3E}">
        <p14:creationId xmlns:p14="http://schemas.microsoft.com/office/powerpoint/2010/main" val="180134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il.ces.ca.gov/owa/redir.aspx?SURL=nlvdzC2u-KsFEBpiWNevthrcM_uD9tfunqNv7bf-ngdwXIhLXMjSCGgAdAB0AHAAcwA6AC8ALwB3AHcAdwAuAGQAcgBvAHAAYgBvAHgALgBjAG8AbQAvAHMALwA5AGwAbQAwAGYAdgBwADAAdgAyADQAcQA5AHQAbAAvAFUAUwBHAFMAJQAyADAATwBHAEMAJQAyADAASQBBAC4AbQBwADQAPwBkAGwAPQAwAA..&amp;URL=https://www.dropbox.com/s/9lm0fvp0v24q9tl/USGS%20OGC%20IA.mp4?dl=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mail.ces.ca.gov/owa/redir.aspx?SURL=tsjwFuPdnjrJTdT3cAnoZDeUR3dZwL6dkbEcC31M8t9wXIhLXMjSCGgAdAB0AHAAcwA6AC8ALwBwAG8AcgB0AGEAbAAuAG8AcABlAG4AZwBlAG8AcwBwAGEAdABpAGEAbAAuAG8AcgBnAC8AZgBpAGwAZQBzAC8APwBhAHIAdABpAGYAYQBjAHQAXwBpAGQAPQA2ADAANAAxADEA&amp;URL=https://portal.opengeospatial.org/files/?artifact_id=6041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 Earthquake Clearinghouse and its partners continue to make progress in developing workflows of data from the field to Operational Centers and other decision makers</a:t>
            </a:r>
          </a:p>
          <a:p>
            <a:r>
              <a:rPr lang="en-US" dirty="0" smtClean="0"/>
              <a:t>What does your story mean to the broader community?</a:t>
            </a:r>
          </a:p>
          <a:p>
            <a:r>
              <a:rPr lang="en-US" dirty="0" smtClean="0"/>
              <a:t>Successful data development and decision making require collaboration of multiple disciplines, levels of government and of levels of decision making process</a:t>
            </a:r>
          </a:p>
          <a:p>
            <a:r>
              <a:rPr lang="en-US" dirty="0" smtClean="0"/>
              <a:t>The outcome of regular meetings with minutes, workshops, and trainings has resulted in successful workflows of data from the field to the decision maker and has been documented in our AARs</a:t>
            </a:r>
          </a:p>
          <a:p>
            <a:endParaRPr lang="en-US" dirty="0"/>
          </a:p>
        </p:txBody>
      </p:sp>
      <p:sp>
        <p:nvSpPr>
          <p:cNvPr id="4" name="Slide Number Placeholder 3"/>
          <p:cNvSpPr>
            <a:spLocks noGrp="1"/>
          </p:cNvSpPr>
          <p:nvPr>
            <p:ph type="sldNum" sz="quarter" idx="10"/>
          </p:nvPr>
        </p:nvSpPr>
        <p:spPr/>
        <p:txBody>
          <a:bodyPr/>
          <a:lstStyle/>
          <a:p>
            <a:fld id="{4EC4544E-B356-427C-B55B-D5F80F39EE58}" type="slidenum">
              <a:rPr lang="en-US" smtClean="0"/>
              <a:t>2</a:t>
            </a:fld>
            <a:endParaRPr lang="en-US"/>
          </a:p>
        </p:txBody>
      </p:sp>
    </p:spTree>
    <p:extLst>
      <p:ext uri="{BB962C8B-B14F-4D97-AF65-F5344CB8AC3E}">
        <p14:creationId xmlns:p14="http://schemas.microsoft.com/office/powerpoint/2010/main" val="1991226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6421" y="4400238"/>
            <a:ext cx="5485158" cy="4668811"/>
          </a:xfrm>
        </p:spPr>
        <p:txBody>
          <a:bodyPr/>
          <a:lstStyle/>
          <a:p>
            <a:endParaRPr lang="en-US" dirty="0"/>
          </a:p>
          <a:p>
            <a:r>
              <a:rPr lang="en-US" dirty="0"/>
              <a:t>Efforts have</a:t>
            </a:r>
            <a:r>
              <a:rPr lang="en-US" baseline="0" dirty="0"/>
              <a:t> been validated </a:t>
            </a:r>
          </a:p>
          <a:p>
            <a:endParaRPr lang="en-US" baseline="0" dirty="0"/>
          </a:p>
          <a:p>
            <a:r>
              <a:rPr lang="en-US" dirty="0"/>
              <a:t>CA Earthquake</a:t>
            </a:r>
            <a:r>
              <a:rPr lang="en-US" baseline="0" dirty="0"/>
              <a:t> Clearinghouse has received national recognition for our information sharing efforts</a:t>
            </a:r>
          </a:p>
          <a:p>
            <a:endParaRPr lang="en-US" baseline="0" dirty="0"/>
          </a:p>
          <a:p>
            <a:r>
              <a:rPr lang="en-US" baseline="0" dirty="0"/>
              <a:t>The U.S. Department of Homeland Security, FEMA’s parent agency, supports the CA information-sharing effort</a:t>
            </a:r>
          </a:p>
          <a:p>
            <a:endParaRPr lang="en-US" baseline="0" dirty="0"/>
          </a:p>
          <a:p>
            <a:r>
              <a:rPr lang="en-US" dirty="0">
                <a:ea typeface="Calibri" panose="020F0502020204030204" pitchFamily="34" charset="0"/>
                <a:cs typeface="Times New Roman" panose="02020603050405020304" pitchFamily="18" charset="0"/>
              </a:rPr>
              <a:t>Other element that makes success for improving communication/planning: </a:t>
            </a:r>
          </a:p>
          <a:p>
            <a:r>
              <a:rPr lang="en-US" dirty="0">
                <a:ea typeface="Calibri" panose="020F0502020204030204" pitchFamily="34" charset="0"/>
                <a:cs typeface="Times New Roman" panose="02020603050405020304" pitchFamily="18" charset="0"/>
              </a:rPr>
              <a:t>High level of outreach and trainings the CA Clearinghouse provides.  Allowing participants an ability to become familiar with the other types of data, analysis and connections possible.  They can practice with the data.  This has been a weakness pointed out by the Rand Corporation’s paper on U.S. Natural Hazard Responses in other parts of the World.  Both the XchangeCore and CA Clearinghouse provide regular trainings leading up to and including in exercises.</a:t>
            </a:r>
          </a:p>
          <a:p>
            <a:endParaRPr lang="en-US" dirty="0"/>
          </a:p>
          <a:p>
            <a:r>
              <a:rPr lang="en-US" dirty="0"/>
              <a:t>---------------</a:t>
            </a:r>
          </a:p>
          <a:p>
            <a:r>
              <a:rPr lang="en-US" dirty="0">
                <a:latin typeface="Arial"/>
                <a:cs typeface="Arial"/>
              </a:rPr>
              <a:t>USGS-Open Geospatial Consortium recommendation </a:t>
            </a:r>
            <a:r>
              <a:rPr lang="en-US" dirty="0"/>
              <a:t>for technology interoperability include Clearinghouse efforts with XchangeCore</a:t>
            </a:r>
          </a:p>
          <a:p>
            <a:r>
              <a:rPr lang="en-US" dirty="0"/>
              <a:t>       Video</a:t>
            </a:r>
          </a:p>
          <a:p>
            <a:r>
              <a:rPr lang="en-US" dirty="0">
                <a:hlinkClick r:id="rId3"/>
              </a:rPr>
              <a:t>        https://www.dropbox.com/s/9lm0fvp0v24q9tl/USGS%20OGC%20IA.mp4?dl=0</a:t>
            </a:r>
            <a:endParaRPr lang="en-US" dirty="0"/>
          </a:p>
          <a:p>
            <a:r>
              <a:rPr lang="en-US" dirty="0"/>
              <a:t>        powerpoint </a:t>
            </a:r>
          </a:p>
          <a:p>
            <a:r>
              <a:rPr lang="en-US" dirty="0">
                <a:hlinkClick r:id="rId4"/>
              </a:rPr>
              <a:t>          https://portal.opengeospatial.org/files/?artifact_id=60411</a:t>
            </a: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BA1A3DA6-8188-46C5-9D61-8CA054240829}" type="slidenum">
              <a:rPr lang="en-US" smtClean="0"/>
              <a:t>14</a:t>
            </a:fld>
            <a:endParaRPr lang="en-US" dirty="0"/>
          </a:p>
        </p:txBody>
      </p:sp>
    </p:spTree>
    <p:extLst>
      <p:ext uri="{BB962C8B-B14F-4D97-AF65-F5344CB8AC3E}">
        <p14:creationId xmlns:p14="http://schemas.microsoft.com/office/powerpoint/2010/main" val="168089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 data collaboration involves developing workflows; standards of damage assessment for EEIs; understanding what decision makers want to see; development of relationships between data and decision makers</a:t>
            </a:r>
          </a:p>
          <a:p>
            <a:r>
              <a:rPr lang="en-US" dirty="0" smtClean="0"/>
              <a:t>Take a look at our CAEQCH website AAR reports for Ardent Sentry 2015; Cascadia Earthquake 2017; and Vigilant Guard 2017.</a:t>
            </a:r>
          </a:p>
          <a:p>
            <a:r>
              <a:rPr lang="en-US" dirty="0" smtClean="0"/>
              <a:t>Give us a call to hold a webinar with your group; we are very interested in how you work with your stakeholders; what you are focusing on and your lessons learned</a:t>
            </a:r>
          </a:p>
          <a:p>
            <a:r>
              <a:rPr lang="en-US" dirty="0" smtClean="0"/>
              <a:t>Develop focused workflows of information from the field to the decision based on multi-agency/level of government/multi-disciplinary collaboration and train on those workflows.</a:t>
            </a:r>
          </a:p>
          <a:p>
            <a:endParaRPr lang="en-US" dirty="0"/>
          </a:p>
        </p:txBody>
      </p:sp>
      <p:sp>
        <p:nvSpPr>
          <p:cNvPr id="4" name="Slide Number Placeholder 3"/>
          <p:cNvSpPr>
            <a:spLocks noGrp="1"/>
          </p:cNvSpPr>
          <p:nvPr>
            <p:ph type="sldNum" sz="quarter" idx="10"/>
          </p:nvPr>
        </p:nvSpPr>
        <p:spPr/>
        <p:txBody>
          <a:bodyPr/>
          <a:lstStyle/>
          <a:p>
            <a:fld id="{4EC4544E-B356-427C-B55B-D5F80F39EE58}" type="slidenum">
              <a:rPr lang="en-US" smtClean="0"/>
              <a:t>15</a:t>
            </a:fld>
            <a:endParaRPr lang="en-US"/>
          </a:p>
        </p:txBody>
      </p:sp>
    </p:spTree>
    <p:extLst>
      <p:ext uri="{BB962C8B-B14F-4D97-AF65-F5344CB8AC3E}">
        <p14:creationId xmlns:p14="http://schemas.microsoft.com/office/powerpoint/2010/main" val="190445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17</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170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7301">
              <a:defRPr/>
            </a:pPr>
            <a:r>
              <a:rPr lang="en-US" dirty="0"/>
              <a:t>The origins of the clearinghouse are rooted in practicality – scientists and engineers responding to the 1971 San Fernando</a:t>
            </a:r>
            <a:r>
              <a:rPr lang="en-US" baseline="0" dirty="0"/>
              <a:t> </a:t>
            </a:r>
            <a:r>
              <a:rPr lang="en-US" dirty="0"/>
              <a:t>earthquake kept running into each other, and realized that it would make sense to coordinate about where they were going and what they were doing because they had similar interests and quite literally, could cover more ground </a:t>
            </a:r>
            <a:r>
              <a:rPr lang="en-US" baseline="0" dirty="0"/>
              <a:t> and accomplish more if they worked together. </a:t>
            </a:r>
            <a:endParaRPr lang="en-US" dirty="0"/>
          </a:p>
          <a:p>
            <a:r>
              <a:rPr lang="en-US" baseline="0" dirty="0"/>
              <a:t>.</a:t>
            </a:r>
          </a:p>
          <a:p>
            <a:endParaRPr lang="en-US" baseline="0" dirty="0"/>
          </a:p>
          <a:p>
            <a:r>
              <a:rPr lang="en-US" dirty="0"/>
              <a:t>Clearinghouse</a:t>
            </a:r>
            <a:r>
              <a:rPr lang="en-US" baseline="0" dirty="0"/>
              <a:t> partners are </a:t>
            </a:r>
            <a:r>
              <a:rPr lang="en-US" b="1" baseline="0" dirty="0"/>
              <a:t>NOT</a:t>
            </a:r>
            <a:r>
              <a:rPr lang="en-US" baseline="0" dirty="0"/>
              <a:t>:</a:t>
            </a:r>
          </a:p>
          <a:p>
            <a:pPr marL="168244" indent="-168244">
              <a:buFont typeface="Arial" panose="020B0604020202020204" pitchFamily="34" charset="0"/>
              <a:buChar char="•"/>
            </a:pPr>
            <a:r>
              <a:rPr lang="en-US" dirty="0"/>
              <a:t>First Responders</a:t>
            </a:r>
          </a:p>
          <a:p>
            <a:pPr marL="168244" indent="-168244">
              <a:buFont typeface="Arial" panose="020B0604020202020204" pitchFamily="34" charset="0"/>
              <a:buChar char="•"/>
            </a:pPr>
            <a:r>
              <a:rPr lang="en-US" dirty="0"/>
              <a:t>Emergency</a:t>
            </a:r>
            <a:r>
              <a:rPr lang="en-US" baseline="0" dirty="0"/>
              <a:t> Responders</a:t>
            </a:r>
          </a:p>
          <a:p>
            <a:pPr marL="168244" indent="-168244">
              <a:buFont typeface="Arial" panose="020B0604020202020204" pitchFamily="34" charset="0"/>
              <a:buChar char="•"/>
            </a:pPr>
            <a:r>
              <a:rPr lang="en-US" baseline="0" dirty="0"/>
              <a:t>Policy making organization</a:t>
            </a:r>
          </a:p>
          <a:p>
            <a:pPr marL="168244" indent="-168244">
              <a:buFont typeface="Arial" panose="020B0604020202020204" pitchFamily="34" charset="0"/>
              <a:buChar char="•"/>
            </a:pPr>
            <a:endParaRPr lang="en-US" baseline="0" dirty="0"/>
          </a:p>
          <a:p>
            <a:pPr marL="168244" indent="-168244">
              <a:buFont typeface="Arial" panose="020B0604020202020204" pitchFamily="34" charset="0"/>
              <a:buChar char="•"/>
            </a:pPr>
            <a:r>
              <a:rPr lang="en-US" baseline="0" dirty="0"/>
              <a:t>We ARE primarily scientists and engineers</a:t>
            </a:r>
            <a:endParaRPr lang="en-US" dirty="0"/>
          </a:p>
          <a:p>
            <a:endParaRPr lang="en-US" dirty="0"/>
          </a:p>
          <a:p>
            <a:r>
              <a:rPr lang="en-US" dirty="0"/>
              <a:t>But, like emergency managers and responders, scientists and engineers are passionate about what they do, and are motivated to assist in response and recovery</a:t>
            </a:r>
          </a:p>
          <a:p>
            <a:endParaRPr lang="en-US" dirty="0"/>
          </a:p>
          <a:p>
            <a:r>
              <a:rPr lang="en-US" dirty="0"/>
              <a:t>Our volunteers are subject-matter experts:</a:t>
            </a:r>
          </a:p>
          <a:p>
            <a:pPr marL="168244" indent="-168244">
              <a:buFont typeface="Arial"/>
              <a:buChar char="•"/>
            </a:pPr>
            <a:r>
              <a:rPr lang="en-US" dirty="0"/>
              <a:t>Most are licensed professionals and/or</a:t>
            </a:r>
            <a:r>
              <a:rPr lang="en-US" baseline="0" dirty="0"/>
              <a:t> researchers with advanced degrees</a:t>
            </a:r>
            <a:endParaRPr lang="en-US" dirty="0"/>
          </a:p>
          <a:p>
            <a:pPr marL="168244" indent="-168244">
              <a:buFont typeface="Arial"/>
              <a:buChar char="•"/>
            </a:pPr>
            <a:r>
              <a:rPr lang="en-US" dirty="0"/>
              <a:t>Many will have roots in the affected area, having contributed in building it the first place, these</a:t>
            </a:r>
            <a:r>
              <a:rPr lang="en-US" baseline="0" dirty="0"/>
              <a:t> are the people who conduct</a:t>
            </a:r>
            <a:r>
              <a:rPr lang="en-US" dirty="0"/>
              <a:t> geologic investigations and provide engineering design recommendations </a:t>
            </a:r>
          </a:p>
          <a:p>
            <a:pPr marL="168244" indent="-168244">
              <a:buFont typeface="Arial"/>
              <a:buChar char="•"/>
            </a:pPr>
            <a:r>
              <a:rPr lang="en-US" dirty="0"/>
              <a:t>Have in depth knowledge of the extent of local hazards and conditions</a:t>
            </a:r>
          </a:p>
          <a:p>
            <a:pPr marL="168244" indent="-168244">
              <a:buFont typeface="Arial"/>
              <a:buChar char="•"/>
            </a:pPr>
            <a:r>
              <a:rPr lang="en-US" dirty="0"/>
              <a:t>—in CA, licensed professional geologists and engineers work on state-funded critical use facilities permitted by Office of Statewide Health, Planning and Development (OSHPD) and Division of the State Architect.  The California Geological Survey has conducted landslide corridor mapping for Caltrans and post-fire debris flow mapping for Cal FIRE. Our</a:t>
            </a:r>
            <a:r>
              <a:rPr lang="en-US" baseline="0" dirty="0"/>
              <a:t> partner </a:t>
            </a:r>
            <a:r>
              <a:rPr lang="en-US" dirty="0"/>
              <a:t>EERI funds researchers who also collaborate with local communities to develop policies and strategies to strengthen and improve performance of the built environment.  The USGS and NASA have both developed custom products for agencies across the United State, and around the world.</a:t>
            </a:r>
          </a:p>
          <a:p>
            <a:pPr marL="168244" indent="-168244">
              <a:buFont typeface="Arial"/>
              <a:buChar char="•"/>
            </a:pPr>
            <a:r>
              <a:rPr lang="en-US" dirty="0"/>
              <a:t>Experience responding to numerous earthquakes brings deeper understanding and knowledge,  and access to a</a:t>
            </a:r>
            <a:r>
              <a:rPr lang="en-US" baseline="0" dirty="0"/>
              <a:t> wealth of</a:t>
            </a:r>
            <a:r>
              <a:rPr lang="en-US" dirty="0"/>
              <a:t> expertise</a:t>
            </a:r>
          </a:p>
          <a:p>
            <a:endParaRPr lang="en-US" dirty="0"/>
          </a:p>
        </p:txBody>
      </p:sp>
      <p:sp>
        <p:nvSpPr>
          <p:cNvPr id="4" name="Slide Number Placeholder 3"/>
          <p:cNvSpPr>
            <a:spLocks noGrp="1"/>
          </p:cNvSpPr>
          <p:nvPr>
            <p:ph type="sldNum" sz="quarter" idx="10"/>
          </p:nvPr>
        </p:nvSpPr>
        <p:spPr/>
        <p:txBody>
          <a:bodyPr/>
          <a:lstStyle/>
          <a:p>
            <a:fld id="{BA1A3DA6-8188-46C5-9D61-8CA054240829}" type="slidenum">
              <a:rPr lang="en-US" smtClean="0"/>
              <a:t>3</a:t>
            </a:fld>
            <a:endParaRPr lang="en-US" dirty="0"/>
          </a:p>
        </p:txBody>
      </p:sp>
    </p:spTree>
    <p:extLst>
      <p:ext uri="{BB962C8B-B14F-4D97-AF65-F5344CB8AC3E}">
        <p14:creationId xmlns:p14="http://schemas.microsoft.com/office/powerpoint/2010/main" val="141481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33" tIns="45704" rIns="91433" bIns="45704" anchor="t" anchorCtr="0">
            <a:noAutofit/>
          </a:bodyPr>
          <a:lstStyle/>
          <a:p>
            <a:pPr defTabSz="897301">
              <a:buSzPct val="25000"/>
              <a:defRPr/>
            </a:pPr>
            <a:r>
              <a:rPr lang="en-US" dirty="0">
                <a:latin typeface="Calibri"/>
                <a:ea typeface="Calibri"/>
                <a:cs typeface="Calibri"/>
                <a:sym typeface="Calibri"/>
              </a:rPr>
              <a:t>In California,</a:t>
            </a:r>
            <a:r>
              <a:rPr lang="en-US" dirty="0"/>
              <a:t> The state agency entrusted with administering the Clearinghouse mandate  is the California Geological Survey.   The CGS is the permeant lead, coordinating Clearinghouse agency.</a:t>
            </a:r>
            <a:r>
              <a:rPr lang="en-US" dirty="0">
                <a:latin typeface="Calibri"/>
                <a:ea typeface="Calibri"/>
                <a:cs typeface="Calibri"/>
                <a:sym typeface="Calibri"/>
              </a:rPr>
              <a:t>  The USGS and EERI, are the two NEHRP managing organizations that oversee emergency response operations of the California Earthquake Clearinghouse (Clearinghouse).  The two managing state agencies are Cal OES and California Geological Survey (CGS).  And the Seismic Safety commission, who do not participate in Clearinghouse earthquake activations.</a:t>
            </a:r>
          </a:p>
          <a:p>
            <a:pPr>
              <a:buSzPct val="25000"/>
            </a:pPr>
            <a:endParaRPr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3" y="8685214"/>
            <a:ext cx="2971799" cy="458787"/>
          </a:xfrm>
          <a:prstGeom prst="rect">
            <a:avLst/>
          </a:prstGeom>
          <a:noFill/>
          <a:ln>
            <a:noFill/>
          </a:ln>
        </p:spPr>
        <p:txBody>
          <a:bodyPr lIns="91433" tIns="45704" rIns="91433" bIns="45704"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4</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tx1"/>
                </a:solidFill>
                <a:effectLst/>
                <a:latin typeface="Calibri"/>
                <a:ea typeface="Calibri"/>
                <a:cs typeface="Calibri"/>
                <a:sym typeface="Calibri"/>
              </a:rPr>
              <a:t>In California,</a:t>
            </a:r>
            <a:r>
              <a:rPr lang="en-US" sz="1200" kern="1200" dirty="0">
                <a:solidFill>
                  <a:schemeClr val="tx1"/>
                </a:solidFill>
                <a:effectLst/>
              </a:rPr>
              <a:t> The state</a:t>
            </a:r>
            <a:r>
              <a:rPr lang="en-US" sz="1200" kern="1200" baseline="0" dirty="0">
                <a:solidFill>
                  <a:schemeClr val="tx1"/>
                </a:solidFill>
                <a:effectLst/>
              </a:rPr>
              <a:t> agency entrusted with administering the Clearinghouse mandate </a:t>
            </a:r>
            <a:r>
              <a:rPr lang="en-US" sz="1200" kern="1200" dirty="0">
                <a:solidFill>
                  <a:schemeClr val="tx1"/>
                </a:solidFill>
                <a:effectLst/>
              </a:rPr>
              <a:t> is</a:t>
            </a:r>
            <a:r>
              <a:rPr lang="en-US" sz="1200" kern="1200" baseline="0" dirty="0">
                <a:solidFill>
                  <a:schemeClr val="tx1"/>
                </a:solidFill>
                <a:effectLst/>
              </a:rPr>
              <a:t> the California Geological Survey.</a:t>
            </a:r>
            <a:r>
              <a:rPr lang="en-US" sz="1200" kern="1200" dirty="0">
                <a:solidFill>
                  <a:schemeClr val="tx1"/>
                </a:solidFill>
                <a:effectLst/>
              </a:rPr>
              <a:t>   The CGS is the permeant lead, coordinating Clearinghouse</a:t>
            </a:r>
            <a:r>
              <a:rPr lang="en-US" sz="1200" kern="1200" baseline="0" dirty="0">
                <a:solidFill>
                  <a:schemeClr val="tx1"/>
                </a:solidFill>
                <a:effectLst/>
              </a:rPr>
              <a:t> agency.</a:t>
            </a:r>
            <a:r>
              <a:rPr lang="en-US" sz="1200" b="0" i="0" u="none" strike="noStrike" kern="1200" cap="none" dirty="0">
                <a:solidFill>
                  <a:schemeClr val="tx1"/>
                </a:solidFill>
                <a:effectLst/>
                <a:latin typeface="Calibri"/>
                <a:ea typeface="Calibri"/>
                <a:cs typeface="Calibri"/>
                <a:sym typeface="Calibri"/>
              </a:rPr>
              <a:t>  The USGS and EERI, are the two NEHRP managing organizations that oversee emergency response operations of the California Earthquake Clearinghouse (Clearinghouse).  The two managing state agencies are Cal OES and California Geological Survey (CGS).  And the Seismic Safety commission,</a:t>
            </a:r>
            <a:r>
              <a:rPr lang="en-US" sz="1200" b="0" i="0" u="none" strike="noStrike" kern="1200" cap="none" baseline="0" dirty="0">
                <a:solidFill>
                  <a:schemeClr val="tx1"/>
                </a:solidFill>
                <a:effectLst/>
                <a:latin typeface="Calibri"/>
                <a:ea typeface="Calibri"/>
                <a:cs typeface="Calibri"/>
                <a:sym typeface="Calibri"/>
              </a:rPr>
              <a:t> who do not participate in Clearinghouse earthquake activations.</a:t>
            </a:r>
            <a:endParaRPr lang="en-US" sz="1200" b="0" i="0" u="none" strike="noStrike" kern="1200" cap="none" dirty="0">
              <a:solidFill>
                <a:schemeClr val="tx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259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685800" y="4400550"/>
            <a:ext cx="5486399" cy="3600450"/>
          </a:xfrm>
          <a:prstGeom prst="rect">
            <a:avLst/>
          </a:prstGeom>
          <a:noFill/>
          <a:ln>
            <a:noFill/>
          </a:ln>
        </p:spPr>
        <p:txBody>
          <a:bodyPr lIns="91433" tIns="45704" rIns="91433" bIns="45704" anchor="t" anchorCtr="0">
            <a:noAutofit/>
          </a:bodyPr>
          <a:lstStyle/>
          <a:p>
            <a:pPr defTabSz="897301">
              <a:defRPr/>
            </a:pPr>
            <a:r>
              <a:rPr lang="en-US" dirty="0">
                <a:cs typeface="Arial" panose="020B0604020202020204" pitchFamily="34" charset="0"/>
              </a:rPr>
              <a:t>The clearinghouse’s principal function is to be a forum for sharing information with the intent to provide Local, State, Federal, and Tribal disaster response managers, and the scientific and engineering communities, with prompt information on ground failure, structural damage, and other consequences from significant seismic events such as earthquakes and tsunamis.</a:t>
            </a:r>
          </a:p>
          <a:p>
            <a:pPr defTabSz="897301">
              <a:defRPr/>
            </a:pPr>
            <a:endParaRPr lang="en-US" dirty="0"/>
          </a:p>
          <a:p>
            <a:pPr defTabSz="897301">
              <a:defRPr/>
            </a:pPr>
            <a:r>
              <a:rPr lang="en-US" dirty="0"/>
              <a:t>Earthquake hazard, risk, and exposure, is different for every state, and can even vary WITHIN a single state, and appropriately, each clearinghouse will be configured differently, to  reflect these unique conditions—it is NOT one-size fits all.  But these are the functions the clearinghouse concept is intended to support.  It:</a:t>
            </a:r>
          </a:p>
          <a:p>
            <a:pPr marL="224325" indent="-224325" defTabSz="897301">
              <a:buFontTx/>
              <a:buAutoNum type="arabicParenR"/>
              <a:defRPr/>
            </a:pPr>
            <a:endParaRPr lang="en-US" dirty="0"/>
          </a:p>
          <a:p>
            <a:pPr marL="224325" indent="-224325" defTabSz="897301">
              <a:buFontTx/>
              <a:buAutoNum type="arabicParenR"/>
              <a:defRPr/>
            </a:pPr>
            <a:r>
              <a:rPr lang="en-US" dirty="0">
                <a:cs typeface="Arial" panose="020B0604020202020204" pitchFamily="34" charset="0"/>
              </a:rPr>
              <a:t>Tracks fieldwork progress and seeks ways to minimize duplication of effort to extend limited resources and ENSURE DO NOT GET IN THE WAY OF RESPONSE AND LIFE SAFETY operations;</a:t>
            </a:r>
          </a:p>
          <a:p>
            <a:pPr marL="224325" indent="-224325" defTabSz="897301">
              <a:buFontTx/>
              <a:buAutoNum type="arabicParenR"/>
              <a:defRPr/>
            </a:pPr>
            <a:r>
              <a:rPr lang="en-US" dirty="0">
                <a:cs typeface="Arial" panose="020B0604020202020204" pitchFamily="34" charset="0"/>
              </a:rPr>
              <a:t>Provide limited liability coverage to volunteers who participate in a clearinghouse activation or exercise</a:t>
            </a:r>
            <a:endParaRPr lang="en-US" dirty="0"/>
          </a:p>
          <a:p>
            <a:pPr marL="224325" indent="-224325" defTabSz="897301">
              <a:buFontTx/>
              <a:buAutoNum type="arabicParenR"/>
              <a:defRPr/>
            </a:pPr>
            <a:r>
              <a:rPr lang="en-US" dirty="0"/>
              <a:t>In areas where access may be restricted we facilitate </a:t>
            </a:r>
            <a:r>
              <a:rPr lang="en-US" dirty="0">
                <a:cs typeface="Arial" panose="020B0604020202020204" pitchFamily="34" charset="0"/>
              </a:rPr>
              <a:t>collecting perishable data through coordination with emergency management organizations and law enforcement</a:t>
            </a:r>
            <a:r>
              <a:rPr lang="en-US" dirty="0"/>
              <a:t>; </a:t>
            </a:r>
          </a:p>
          <a:p>
            <a:pPr marL="224325" indent="-224325" defTabSz="897301">
              <a:buFontTx/>
              <a:buAutoNum type="arabicParenR"/>
              <a:defRPr/>
            </a:pPr>
            <a:r>
              <a:rPr lang="en-US" dirty="0"/>
              <a:t>Facilitate overflights; </a:t>
            </a:r>
          </a:p>
          <a:p>
            <a:pPr marL="224325" indent="-224325" defTabSz="897301">
              <a:buFontTx/>
              <a:buAutoNum type="arabicParenR"/>
              <a:defRPr/>
            </a:pPr>
            <a:r>
              <a:rPr lang="en-US" dirty="0">
                <a:cs typeface="Arial" panose="020B0604020202020204" pitchFamily="34" charset="0"/>
              </a:rPr>
              <a:t>Provide a forum for sharing information and conduct nightly briefings via meetings at  a physical location (field office) and/or through a virtual clearinghouse</a:t>
            </a:r>
          </a:p>
          <a:p>
            <a:pPr marL="224325" indent="-224325" defTabSz="897301">
              <a:buFontTx/>
              <a:buAutoNum type="arabicParenR"/>
              <a:defRPr/>
            </a:pPr>
            <a:r>
              <a:rPr lang="en-US" dirty="0">
                <a:cs typeface="Arial" panose="020B0604020202020204" pitchFamily="34" charset="0"/>
              </a:rPr>
              <a:t> Organizing all the data and  imagery, collected via personnel and organizations, using various technologies and applications,   into actionable analysis, and ensuring that we are communicating clear uniform information  </a:t>
            </a:r>
          </a:p>
          <a:p>
            <a:pPr marL="224325" indent="-224325" defTabSz="897301">
              <a:buFontTx/>
              <a:buAutoNum type="arabicParenR"/>
              <a:defRPr/>
            </a:pPr>
            <a:r>
              <a:rPr lang="en-US" dirty="0"/>
              <a:t>And notify disaster responders and emergency managers of crucial observations or earthquake impacts</a:t>
            </a:r>
          </a:p>
          <a:p>
            <a:pPr>
              <a:buSzPct val="25000"/>
            </a:pPr>
            <a:endParaRPr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7</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243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pPr>
              <a:defRPr/>
            </a:pPr>
            <a:r>
              <a:rPr lang="en-US" dirty="0"/>
              <a:t>Clearinghouse activations can include participation from</a:t>
            </a:r>
            <a:r>
              <a:rPr lang="en-US" baseline="0" dirty="0"/>
              <a:t> a wide array of partners these are just a few. </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Any organization interested in participating is welcome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Clearinghouse activations include participation from Federal, State and local government, law enforcement, fire, emergency management, public health, environmental protection, the military, public and non-governmental organizations, and private sector.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saw with Napa earthquake (and I will get to that response in a minute), a variety of organizations will participate spontaneously, so we have to make sure that we can make participation possible to the widest number of organizations and capabilities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68967D4-504D-4D73-A385-F7C3B50D8222}" type="slidenum">
              <a:rPr lang="en-US" smtClean="0"/>
              <a:pPr/>
              <a:t>8</a:t>
            </a:fld>
            <a:endParaRPr lang="en-US" dirty="0"/>
          </a:p>
        </p:txBody>
      </p:sp>
    </p:spTree>
    <p:extLst>
      <p:ext uri="{BB962C8B-B14F-4D97-AF65-F5344CB8AC3E}">
        <p14:creationId xmlns:p14="http://schemas.microsoft.com/office/powerpoint/2010/main" val="115546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 do we go about actually</a:t>
            </a:r>
            <a:r>
              <a:rPr lang="en-US" baseline="0" dirty="0"/>
              <a:t> doing that?</a:t>
            </a:r>
          </a:p>
          <a:p>
            <a:endParaRPr lang="en-US" baseline="0" dirty="0"/>
          </a:p>
          <a:p>
            <a:r>
              <a:rPr lang="en-US" dirty="0"/>
              <a:t>As</a:t>
            </a:r>
            <a:r>
              <a:rPr lang="en-US" baseline="0" dirty="0"/>
              <a:t> I’ve outlined, a m</a:t>
            </a:r>
            <a:r>
              <a:rPr lang="en-US" dirty="0"/>
              <a:t>andate to operate</a:t>
            </a:r>
            <a:r>
              <a:rPr lang="en-US" baseline="0" dirty="0"/>
              <a:t> a clearinghouse for the express purpose of sharing critical information </a:t>
            </a:r>
            <a:r>
              <a:rPr lang="en-US" dirty="0"/>
              <a:t>clearly</a:t>
            </a:r>
            <a:r>
              <a:rPr lang="en-US" baseline="0" dirty="0"/>
              <a:t> exists</a:t>
            </a:r>
            <a:r>
              <a:rPr lang="en-US" dirty="0"/>
              <a:t>,</a:t>
            </a:r>
            <a:r>
              <a:rPr lang="en-US" baseline="0" dirty="0"/>
              <a:t> but, there exists no blueprint for how to accomplish that task, however we do have some tools at our disposal.  </a:t>
            </a:r>
          </a:p>
          <a:p>
            <a:endParaRPr lang="en-US" baseline="0" dirty="0"/>
          </a:p>
          <a:p>
            <a:r>
              <a:rPr lang="en-US" dirty="0"/>
              <a:t>CA Clearinghouse is</a:t>
            </a:r>
            <a:r>
              <a:rPr lang="en-US" baseline="0" dirty="0"/>
              <a:t> leveraging XchangeCore </a:t>
            </a:r>
            <a:r>
              <a:rPr lang="en-US" dirty="0"/>
              <a:t>technology</a:t>
            </a:r>
            <a:r>
              <a:rPr lang="en-US" baseline="0" dirty="0"/>
              <a:t> that is both free and open source, developed by the US Dept of Homeland security, </a:t>
            </a:r>
            <a:r>
              <a:rPr lang="en-US" dirty="0"/>
              <a:t>to make it easier for more people to share critical information, and contribute their expertise in support of response and recovery efforts, increased situational awareness, and enhanced rapid hazard assessment.</a:t>
            </a:r>
          </a:p>
          <a:p>
            <a:endParaRPr lang="en-US" dirty="0"/>
          </a:p>
          <a:p>
            <a:pPr defTabSz="897301">
              <a:defRPr/>
            </a:pPr>
            <a:r>
              <a:rPr lang="en-US" dirty="0"/>
              <a:t>The ability to securely</a:t>
            </a:r>
            <a:r>
              <a:rPr lang="en-US" baseline="0" dirty="0"/>
              <a:t> share information, bi-directionally, between multiple applications and technologies, using a wide variety of formats, and all in real time, can improve response times, thus saving lives and minimizing damage and costly repairs, and ultimately speeding up response, recovery and community resilience.</a:t>
            </a:r>
            <a:endParaRPr lang="en-US" dirty="0"/>
          </a:p>
          <a:p>
            <a:endParaRPr lang="en-US" dirty="0"/>
          </a:p>
          <a:p>
            <a:pPr defTabSz="897301">
              <a:defRPr/>
            </a:pPr>
            <a:endParaRPr lang="en-US" dirty="0"/>
          </a:p>
          <a:p>
            <a:endParaRPr lang="en-US" dirty="0"/>
          </a:p>
        </p:txBody>
      </p:sp>
      <p:sp>
        <p:nvSpPr>
          <p:cNvPr id="4" name="Slide Number Placeholder 3"/>
          <p:cNvSpPr>
            <a:spLocks noGrp="1"/>
          </p:cNvSpPr>
          <p:nvPr>
            <p:ph type="sldNum" sz="quarter" idx="10"/>
          </p:nvPr>
        </p:nvSpPr>
        <p:spPr/>
        <p:txBody>
          <a:bodyPr/>
          <a:lstStyle/>
          <a:p>
            <a:fld id="{BA1A3DA6-8188-46C5-9D61-8CA054240829}" type="slidenum">
              <a:rPr lang="en-US" smtClean="0"/>
              <a:t>9</a:t>
            </a:fld>
            <a:endParaRPr lang="en-US" dirty="0"/>
          </a:p>
        </p:txBody>
      </p:sp>
    </p:spTree>
    <p:extLst>
      <p:ext uri="{BB962C8B-B14F-4D97-AF65-F5344CB8AC3E}">
        <p14:creationId xmlns:p14="http://schemas.microsoft.com/office/powerpoint/2010/main" val="380781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indent="-162013" defTabSz="897301">
              <a:lnSpc>
                <a:spcPct val="120000"/>
              </a:lnSpc>
              <a:defRPr/>
            </a:pPr>
            <a:r>
              <a:rPr lang="en-US" dirty="0"/>
              <a:t>Ultimately,</a:t>
            </a:r>
            <a:r>
              <a:rPr lang="en-US" baseline="0" dirty="0"/>
              <a:t> w</a:t>
            </a:r>
            <a:r>
              <a:rPr lang="en-US" dirty="0"/>
              <a:t>e are able to empower</a:t>
            </a:r>
            <a:r>
              <a:rPr lang="en-US" baseline="0" dirty="0"/>
              <a:t> our partners to create their own custom decision support products </a:t>
            </a:r>
            <a:r>
              <a:rPr lang="en-US" dirty="0"/>
              <a:t>for Improved Situational Awareness.  </a:t>
            </a:r>
          </a:p>
          <a:p>
            <a:pPr indent="-162013">
              <a:lnSpc>
                <a:spcPct val="120000"/>
              </a:lnSpc>
            </a:pPr>
            <a:endParaRPr lang="en-US" sz="1100" b="1" baseline="-25000" dirty="0">
              <a:latin typeface="Arial" panose="020B0604020202020204" pitchFamily="34" charset="0"/>
              <a:cs typeface="Arial" panose="020B0604020202020204" pitchFamily="34" charset="0"/>
            </a:endParaRPr>
          </a:p>
          <a:p>
            <a:pPr indent="-162013">
              <a:lnSpc>
                <a:spcPct val="120000"/>
              </a:lnSpc>
            </a:pPr>
            <a:r>
              <a:rPr lang="en-US" sz="2000" b="1" baseline="-25000" dirty="0">
                <a:latin typeface="Arial" panose="020B0604020202020204" pitchFamily="34" charset="0"/>
                <a:cs typeface="Arial" panose="020B0604020202020204" pitchFamily="34" charset="0"/>
              </a:rPr>
              <a:t>Enables Exchange: </a:t>
            </a:r>
            <a:r>
              <a:rPr lang="en-US" sz="2000" baseline="-25000" dirty="0">
                <a:latin typeface="Arial" panose="020B0604020202020204" pitchFamily="34" charset="0"/>
                <a:cs typeface="Arial" panose="020B0604020202020204" pitchFamily="34" charset="0"/>
              </a:rPr>
              <a:t>Transforms data into national standards</a:t>
            </a:r>
          </a:p>
          <a:p>
            <a:pPr indent="-162013">
              <a:lnSpc>
                <a:spcPct val="120000"/>
              </a:lnSpc>
            </a:pPr>
            <a:r>
              <a:rPr lang="en-US" sz="2000" b="1" baseline="-25000" dirty="0">
                <a:latin typeface="Arial" panose="020B0604020202020204" pitchFamily="34" charset="0"/>
                <a:cs typeface="Arial" panose="020B0604020202020204" pitchFamily="34" charset="0"/>
              </a:rPr>
              <a:t>Assures Currency: </a:t>
            </a:r>
            <a:r>
              <a:rPr lang="en-US" sz="2000" baseline="-25000" dirty="0">
                <a:latin typeface="Arial" panose="020B0604020202020204" pitchFamily="34" charset="0"/>
                <a:cs typeface="Arial" panose="020B0604020202020204" pitchFamily="34" charset="0"/>
              </a:rPr>
              <a:t>Notifies all applications of new or updated data</a:t>
            </a:r>
          </a:p>
          <a:p>
            <a:pPr indent="-162013">
              <a:lnSpc>
                <a:spcPct val="120000"/>
              </a:lnSpc>
            </a:pPr>
            <a:r>
              <a:rPr lang="en-US" sz="2000" b="1" baseline="-25000" dirty="0">
                <a:latin typeface="Arial" panose="020B0604020202020204" pitchFamily="34" charset="0"/>
                <a:cs typeface="Arial" panose="020B0604020202020204" pitchFamily="34" charset="0"/>
              </a:rPr>
              <a:t>Provides Security: </a:t>
            </a:r>
            <a:r>
              <a:rPr lang="en-US" sz="2000" baseline="-25000" dirty="0">
                <a:latin typeface="Arial" panose="020B0604020202020204" pitchFamily="34" charset="0"/>
                <a:cs typeface="Arial" panose="020B0604020202020204" pitchFamily="34" charset="0"/>
              </a:rPr>
              <a:t>Authenticates application to the XchangeCore Core </a:t>
            </a:r>
          </a:p>
          <a:p>
            <a:pPr indent="-162013">
              <a:lnSpc>
                <a:spcPct val="120000"/>
              </a:lnSpc>
            </a:pPr>
            <a:r>
              <a:rPr lang="en-US" sz="2000" b="1" baseline="-25000" dirty="0">
                <a:latin typeface="Arial" panose="020B0604020202020204" pitchFamily="34" charset="0"/>
                <a:cs typeface="Arial" panose="020B0604020202020204" pitchFamily="34" charset="0"/>
              </a:rPr>
              <a:t>Delivers Collaboration: </a:t>
            </a:r>
            <a:r>
              <a:rPr lang="en-US" sz="2000" baseline="-25000" dirty="0">
                <a:latin typeface="Arial" panose="020B0604020202020204" pitchFamily="34" charset="0"/>
                <a:cs typeface="Arial" panose="020B0604020202020204" pitchFamily="34" charset="0"/>
              </a:rPr>
              <a:t>Two-way exchange among Whole Community diverse applications</a:t>
            </a:r>
          </a:p>
          <a:p>
            <a:pPr indent="-162013">
              <a:lnSpc>
                <a:spcPct val="120000"/>
              </a:lnSpc>
            </a:pPr>
            <a:r>
              <a:rPr lang="en-US" sz="2000" b="1" baseline="-25000" dirty="0">
                <a:latin typeface="Arial" panose="020B0604020202020204" pitchFamily="34" charset="0"/>
                <a:cs typeface="Arial" panose="020B0604020202020204" pitchFamily="34" charset="0"/>
              </a:rPr>
              <a:t>Manages Content: </a:t>
            </a:r>
            <a:r>
              <a:rPr lang="en-US" sz="2000" baseline="-25000" dirty="0">
                <a:latin typeface="Arial" panose="020B0604020202020204" pitchFamily="34" charset="0"/>
                <a:cs typeface="Arial" panose="020B0604020202020204" pitchFamily="34" charset="0"/>
              </a:rPr>
              <a:t>Coordinates all Common Operational Data around a relevant incident so there is just one place to look for everything</a:t>
            </a:r>
          </a:p>
          <a:p>
            <a:pPr indent="-162013">
              <a:lnSpc>
                <a:spcPct val="120000"/>
              </a:lnSpc>
            </a:pPr>
            <a:r>
              <a:rPr lang="en-US" sz="2000" b="1" baseline="-25000" dirty="0">
                <a:latin typeface="Arial" panose="020B0604020202020204" pitchFamily="34" charset="0"/>
                <a:cs typeface="Arial" panose="020B0604020202020204" pitchFamily="34" charset="0"/>
              </a:rPr>
              <a:t>No New End-User Software:  </a:t>
            </a:r>
            <a:r>
              <a:rPr lang="en-US" sz="2000" baseline="-25000" dirty="0">
                <a:latin typeface="Arial" panose="020B0604020202020204" pitchFamily="34" charset="0"/>
                <a:cs typeface="Arial" panose="020B0604020202020204" pitchFamily="34" charset="0"/>
              </a:rPr>
              <a:t>No training, existing applications, DHS paid</a:t>
            </a:r>
          </a:p>
          <a:p>
            <a:pPr indent="-162013">
              <a:lnSpc>
                <a:spcPct val="120000"/>
              </a:lnSpc>
            </a:pPr>
            <a:r>
              <a:rPr lang="en-US" sz="2000" b="1" baseline="-25000" dirty="0">
                <a:latin typeface="Arial" panose="020B0604020202020204" pitchFamily="34" charset="0"/>
                <a:cs typeface="Arial" panose="020B0604020202020204" pitchFamily="34" charset="0"/>
              </a:rPr>
              <a:t>Proven Experience, Available Now </a:t>
            </a:r>
          </a:p>
          <a:p>
            <a:endParaRPr lang="en-US" sz="800" dirty="0"/>
          </a:p>
        </p:txBody>
      </p:sp>
      <p:sp>
        <p:nvSpPr>
          <p:cNvPr id="4" name="Slide Number Placeholder 3"/>
          <p:cNvSpPr>
            <a:spLocks noGrp="1"/>
          </p:cNvSpPr>
          <p:nvPr>
            <p:ph type="sldNum" sz="quarter" idx="10"/>
          </p:nvPr>
        </p:nvSpPr>
        <p:spPr/>
        <p:txBody>
          <a:bodyPr/>
          <a:lstStyle/>
          <a:p>
            <a:fld id="{4D795EDD-AAB6-4243-9C9C-D37B39850E0B}" type="slidenum">
              <a:rPr lang="en-US" smtClean="0"/>
              <a:t>10</a:t>
            </a:fld>
            <a:endParaRPr lang="en-US" dirty="0"/>
          </a:p>
        </p:txBody>
      </p:sp>
    </p:spTree>
    <p:extLst>
      <p:ext uri="{BB962C8B-B14F-4D97-AF65-F5344CB8AC3E}">
        <p14:creationId xmlns:p14="http://schemas.microsoft.com/office/powerpoint/2010/main" val="406845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891699"/>
            <a:ext cx="12192000" cy="2387600"/>
          </a:xfrm>
          <a:solidFill>
            <a:schemeClr val="accent1"/>
          </a:solidFill>
        </p:spPr>
        <p:txBody>
          <a:bodyPr anchor="ctr">
            <a:normAutofit/>
          </a:bodyPr>
          <a:lstStyle>
            <a:lvl1pPr algn="l">
              <a:defRPr sz="4800" b="0">
                <a:solidFill>
                  <a:schemeClr val="bg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3371374"/>
            <a:ext cx="9144000" cy="1655762"/>
          </a:xfrm>
        </p:spPr>
        <p:txBody>
          <a:bodyPr anchor="ctr">
            <a:normAutofit/>
          </a:bodyPr>
          <a:lstStyle>
            <a:lvl1pPr marL="0" indent="0" algn="r">
              <a:lnSpc>
                <a:spcPct val="100000"/>
              </a:lnSpc>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a:p>
            <a:r>
              <a:rPr lang="en-US" dirty="0"/>
              <a:t>Your Title</a:t>
            </a:r>
          </a:p>
          <a:p>
            <a:r>
              <a:rPr lang="en-US" dirty="0"/>
              <a:t>Your Email | Your Twitter</a:t>
            </a:r>
          </a:p>
        </p:txBody>
      </p:sp>
      <p:sp>
        <p:nvSpPr>
          <p:cNvPr id="5" name="Footer Placeholder 4"/>
          <p:cNvSpPr>
            <a:spLocks noGrp="1"/>
          </p:cNvSpPr>
          <p:nvPr>
            <p:ph type="ftr" sz="quarter" idx="11"/>
          </p:nvPr>
        </p:nvSpPr>
        <p:spPr/>
        <p:txBody>
          <a:bodyPr/>
          <a:lstStyle>
            <a:lvl1pPr>
              <a:defRPr sz="1000">
                <a:latin typeface="+mn-lt"/>
                <a:cs typeface="Arial" panose="020B0604020202020204" pitchFamily="34" charset="0"/>
              </a:defRPr>
            </a:lvl1pPr>
          </a:lstStyle>
          <a:p>
            <a:r>
              <a:rPr lang="en-US"/>
              <a:t>napsgfoundation.org  |  @napsgfoundation</a:t>
            </a:r>
            <a:endParaRPr lang="en-US" dirty="0"/>
          </a:p>
        </p:txBody>
      </p:sp>
      <p:sp>
        <p:nvSpPr>
          <p:cNvPr id="6" name="Slide Number Placeholder 5"/>
          <p:cNvSpPr>
            <a:spLocks noGrp="1"/>
          </p:cNvSpPr>
          <p:nvPr>
            <p:ph type="sldNum" sz="quarter" idx="12"/>
          </p:nvPr>
        </p:nvSpPr>
        <p:spPr/>
        <p:txBody>
          <a:bodyPr/>
          <a:lstStyle>
            <a:lvl1pPr>
              <a:defRPr sz="1000">
                <a:latin typeface="+mn-lt"/>
                <a:cs typeface="Arial" panose="020B0604020202020204" pitchFamily="34" charset="0"/>
              </a:defRPr>
            </a:lvl1pPr>
          </a:lstStyle>
          <a:p>
            <a:fld id="{AF9C7FD6-C3DD-4C0C-8BE3-28BE94C76842}" type="slidenum">
              <a:rPr lang="en-US" smtClean="0"/>
              <a:pPr/>
              <a:t>‹#›</a:t>
            </a:fld>
            <a:endParaRPr lang="en-US"/>
          </a:p>
        </p:txBody>
      </p:sp>
    </p:spTree>
    <p:extLst>
      <p:ext uri="{BB962C8B-B14F-4D97-AF65-F5344CB8AC3E}">
        <p14:creationId xmlns:p14="http://schemas.microsoft.com/office/powerpoint/2010/main" val="171157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148" y="1"/>
            <a:ext cx="11966852" cy="1202634"/>
          </a:xfrm>
        </p:spPr>
        <p:txBody>
          <a:bodyPr>
            <a:normAutofit/>
          </a:bodyPr>
          <a:lstStyle>
            <a:lvl1pPr>
              <a:defRPr sz="3600">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6" name="Slide Number Placeholder 5"/>
          <p:cNvSpPr>
            <a:spLocks noGrp="1"/>
          </p:cNvSpPr>
          <p:nvPr>
            <p:ph type="sldNum" sz="quarter" idx="12"/>
          </p:nvPr>
        </p:nvSpPr>
        <p:spPr/>
        <p:txBody>
          <a:bodyPr/>
          <a:lstStyle/>
          <a:p>
            <a:fld id="{AF9C7FD6-C3DD-4C0C-8BE3-28BE94C76842}" type="slidenum">
              <a:rPr lang="en-US" smtClean="0"/>
              <a:t>‹#›</a:t>
            </a:fld>
            <a:endParaRPr lang="en-US"/>
          </a:p>
        </p:txBody>
      </p:sp>
    </p:spTree>
    <p:extLst>
      <p:ext uri="{BB962C8B-B14F-4D97-AF65-F5344CB8AC3E}">
        <p14:creationId xmlns:p14="http://schemas.microsoft.com/office/powerpoint/2010/main" val="99457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9"/>
            <a:ext cx="10515600" cy="2343278"/>
          </a:xfrm>
        </p:spPr>
        <p:txBody>
          <a:bodyPr anchor="b">
            <a:normAutofit/>
          </a:bodyPr>
          <a:lstStyle>
            <a:lvl1pPr>
              <a:defRPr sz="4800">
                <a:solidFill>
                  <a:schemeClr val="accent1">
                    <a:lumMod val="50000"/>
                  </a:schemeClr>
                </a:solidFill>
                <a:latin typeface="+mn-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054004"/>
            <a:ext cx="10515600" cy="1500187"/>
          </a:xfrm>
        </p:spPr>
        <p:txBody>
          <a:bodyPr>
            <a:normAutofit/>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lvl1pPr>
              <a:defRPr sz="1000"/>
            </a:lvl1pPr>
          </a:lstStyle>
          <a:p>
            <a:r>
              <a:rPr lang="en-US"/>
              <a:t>napsgfoundation.org  |  @napsgfoundation</a:t>
            </a:r>
            <a:endParaRPr lang="en-US" dirty="0"/>
          </a:p>
        </p:txBody>
      </p:sp>
      <p:sp>
        <p:nvSpPr>
          <p:cNvPr id="6" name="Slide Number Placeholder 5"/>
          <p:cNvSpPr>
            <a:spLocks noGrp="1"/>
          </p:cNvSpPr>
          <p:nvPr>
            <p:ph type="sldNum" sz="quarter" idx="12"/>
          </p:nvPr>
        </p:nvSpPr>
        <p:spPr/>
        <p:txBody>
          <a:bodyPr/>
          <a:lstStyle/>
          <a:p>
            <a:fld id="{AF9C7FD6-C3DD-4C0C-8BE3-28BE94C76842}" type="slidenum">
              <a:rPr lang="en-US" smtClean="0"/>
              <a:t>‹#›</a:t>
            </a:fld>
            <a:endParaRPr lang="en-US"/>
          </a:p>
        </p:txBody>
      </p:sp>
    </p:spTree>
    <p:extLst>
      <p:ext uri="{BB962C8B-B14F-4D97-AF65-F5344CB8AC3E}">
        <p14:creationId xmlns:p14="http://schemas.microsoft.com/office/powerpoint/2010/main" val="341539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1418120"/>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18120"/>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7" name="Slide Number Placeholder 6"/>
          <p:cNvSpPr>
            <a:spLocks noGrp="1"/>
          </p:cNvSpPr>
          <p:nvPr>
            <p:ph type="sldNum" sz="quarter" idx="12"/>
          </p:nvPr>
        </p:nvSpPr>
        <p:spPr/>
        <p:txBody>
          <a:bodyPr/>
          <a:lstStyle/>
          <a:p>
            <a:fld id="{AF9C7FD6-C3DD-4C0C-8BE3-28BE94C76842}" type="slidenum">
              <a:rPr lang="en-US" smtClean="0"/>
              <a:t>‹#›</a:t>
            </a:fld>
            <a:endParaRPr lang="en-US"/>
          </a:p>
        </p:txBody>
      </p:sp>
      <p:sp>
        <p:nvSpPr>
          <p:cNvPr id="9" name="Title 1"/>
          <p:cNvSpPr>
            <a:spLocks noGrp="1"/>
          </p:cNvSpPr>
          <p:nvPr>
            <p:ph type="title"/>
          </p:nvPr>
        </p:nvSpPr>
        <p:spPr>
          <a:xfrm>
            <a:off x="225148" y="1"/>
            <a:ext cx="11966852" cy="1202634"/>
          </a:xfrm>
        </p:spPr>
        <p:txBody>
          <a:bodyPr/>
          <a:lstStyle/>
          <a:p>
            <a:r>
              <a:rPr lang="en-US"/>
              <a:t>Click to edit Master title style</a:t>
            </a:r>
          </a:p>
        </p:txBody>
      </p:sp>
    </p:spTree>
    <p:extLst>
      <p:ext uri="{BB962C8B-B14F-4D97-AF65-F5344CB8AC3E}">
        <p14:creationId xmlns:p14="http://schemas.microsoft.com/office/powerpoint/2010/main" val="23254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86594" y="1333294"/>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6594" y="215720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9006" y="13332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19006" y="215720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9" name="Slide Number Placeholder 8"/>
          <p:cNvSpPr>
            <a:spLocks noGrp="1"/>
          </p:cNvSpPr>
          <p:nvPr>
            <p:ph type="sldNum" sz="quarter" idx="12"/>
          </p:nvPr>
        </p:nvSpPr>
        <p:spPr/>
        <p:txBody>
          <a:bodyPr/>
          <a:lstStyle/>
          <a:p>
            <a:fld id="{AF9C7FD6-C3DD-4C0C-8BE3-28BE94C76842}" type="slidenum">
              <a:rPr lang="en-US" smtClean="0"/>
              <a:t>‹#›</a:t>
            </a:fld>
            <a:endParaRPr lang="en-US"/>
          </a:p>
        </p:txBody>
      </p:sp>
      <p:sp>
        <p:nvSpPr>
          <p:cNvPr id="11" name="Title 1"/>
          <p:cNvSpPr>
            <a:spLocks noGrp="1"/>
          </p:cNvSpPr>
          <p:nvPr>
            <p:ph type="title"/>
          </p:nvPr>
        </p:nvSpPr>
        <p:spPr>
          <a:xfrm>
            <a:off x="225148" y="1"/>
            <a:ext cx="11966852" cy="1202634"/>
          </a:xfrm>
        </p:spPr>
        <p:txBody>
          <a:bodyPr/>
          <a:lstStyle/>
          <a:p>
            <a:r>
              <a:rPr lang="en-US"/>
              <a:t>Click to edit Master title style</a:t>
            </a:r>
          </a:p>
        </p:txBody>
      </p:sp>
    </p:spTree>
    <p:extLst>
      <p:ext uri="{BB962C8B-B14F-4D97-AF65-F5344CB8AC3E}">
        <p14:creationId xmlns:p14="http://schemas.microsoft.com/office/powerpoint/2010/main" val="299565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148" y="1"/>
            <a:ext cx="11966852" cy="1202634"/>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a:t>
            </a:fld>
            <a:endParaRPr lang="en-US"/>
          </a:p>
        </p:txBody>
      </p:sp>
    </p:spTree>
    <p:extLst>
      <p:ext uri="{BB962C8B-B14F-4D97-AF65-F5344CB8AC3E}">
        <p14:creationId xmlns:p14="http://schemas.microsoft.com/office/powerpoint/2010/main" val="97345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4" name="Slide Number Placeholder 3"/>
          <p:cNvSpPr>
            <a:spLocks noGrp="1"/>
          </p:cNvSpPr>
          <p:nvPr>
            <p:ph type="sldNum" sz="quarter" idx="12"/>
          </p:nvPr>
        </p:nvSpPr>
        <p:spPr/>
        <p:txBody>
          <a:bodyPr/>
          <a:lstStyle/>
          <a:p>
            <a:fld id="{AF9C7FD6-C3DD-4C0C-8BE3-28BE94C76842}" type="slidenum">
              <a:rPr lang="en-US" smtClean="0"/>
              <a:t>‹#›</a:t>
            </a:fld>
            <a:endParaRPr lang="en-US"/>
          </a:p>
        </p:txBody>
      </p:sp>
    </p:spTree>
    <p:extLst>
      <p:ext uri="{BB962C8B-B14F-4D97-AF65-F5344CB8AC3E}">
        <p14:creationId xmlns:p14="http://schemas.microsoft.com/office/powerpoint/2010/main" val="7743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6896" y="1318729"/>
            <a:ext cx="1143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mn-lt"/>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mn-lt"/>
                <a:cs typeface="Arial" panose="020B0604020202020204" pitchFamily="34" charset="0"/>
              </a:defRPr>
            </a:lvl1pPr>
          </a:lstStyle>
          <a:p>
            <a:endParaRPr lang="en-US" dirty="0"/>
          </a:p>
        </p:txBody>
      </p:sp>
      <p:sp>
        <p:nvSpPr>
          <p:cNvPr id="2" name="Title Placeholder 1"/>
          <p:cNvSpPr>
            <a:spLocks noGrp="1"/>
          </p:cNvSpPr>
          <p:nvPr>
            <p:ph type="title"/>
          </p:nvPr>
        </p:nvSpPr>
        <p:spPr>
          <a:xfrm>
            <a:off x="225148" y="1"/>
            <a:ext cx="11966852" cy="1153296"/>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p:cNvSpPr/>
          <p:nvPr userDrawn="1"/>
        </p:nvSpPr>
        <p:spPr>
          <a:xfrm>
            <a:off x="0" y="6787978"/>
            <a:ext cx="12192000" cy="700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436226" y="5956183"/>
            <a:ext cx="2207019" cy="490099"/>
            <a:chOff x="2583809" y="2642532"/>
            <a:chExt cx="7080308" cy="1572280"/>
          </a:xfrm>
        </p:grpSpPr>
        <p:sp>
          <p:nvSpPr>
            <p:cNvPr id="9" name="Rectangle 8"/>
            <p:cNvSpPr/>
            <p:nvPr userDrawn="1"/>
          </p:nvSpPr>
          <p:spPr>
            <a:xfrm>
              <a:off x="2583809" y="2642532"/>
              <a:ext cx="7080308" cy="15519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00325" y="2643187"/>
              <a:ext cx="7047014" cy="1571625"/>
            </a:xfrm>
            <a:prstGeom prst="rect">
              <a:avLst/>
            </a:prstGeom>
          </p:spPr>
        </p:pic>
      </p:gr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781835" y="5866495"/>
            <a:ext cx="646652" cy="775982"/>
          </a:xfrm>
          <a:prstGeom prst="rect">
            <a:avLst/>
          </a:prstGeom>
        </p:spPr>
      </p:pic>
    </p:spTree>
    <p:extLst>
      <p:ext uri="{BB962C8B-B14F-4D97-AF65-F5344CB8AC3E}">
        <p14:creationId xmlns:p14="http://schemas.microsoft.com/office/powerpoint/2010/main" val="73721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3600" b="0"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43.jpeg"/><Relationship Id="rId3" Type="http://schemas.openxmlformats.org/officeDocument/2006/relationships/image" Target="../media/image17.png"/><Relationship Id="rId7" Type="http://schemas.openxmlformats.org/officeDocument/2006/relationships/image" Target="../media/image40.jpeg"/><Relationship Id="rId12" Type="http://schemas.openxmlformats.org/officeDocument/2006/relationships/image" Target="../media/image38.jpg"/><Relationship Id="rId2" Type="http://schemas.openxmlformats.org/officeDocument/2006/relationships/notesSlide" Target="../notesSlides/notesSlide9.xml"/><Relationship Id="rId16" Type="http://schemas.openxmlformats.org/officeDocument/2006/relationships/image" Target="../media/image46.JP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42.jpeg"/><Relationship Id="rId5" Type="http://schemas.openxmlformats.org/officeDocument/2006/relationships/image" Target="../media/image26.png"/><Relationship Id="rId15" Type="http://schemas.openxmlformats.org/officeDocument/2006/relationships/image" Target="../media/image45.png"/><Relationship Id="rId10" Type="http://schemas.openxmlformats.org/officeDocument/2006/relationships/image" Target="../media/image41.jpeg"/><Relationship Id="rId4" Type="http://schemas.openxmlformats.org/officeDocument/2006/relationships/image" Target="../media/image39.jpeg"/><Relationship Id="rId9" Type="http://schemas.openxmlformats.org/officeDocument/2006/relationships/image" Target="../media/image32.png"/><Relationship Id="rId14"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aliforniaeqclearinghouse.or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5GvWUeTFvE&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png"/><Relationship Id="rId18" Type="http://schemas.openxmlformats.org/officeDocument/2006/relationships/image" Target="../media/image31.jpg"/><Relationship Id="rId3" Type="http://schemas.openxmlformats.org/officeDocument/2006/relationships/image" Target="../media/image17.png"/><Relationship Id="rId21" Type="http://schemas.openxmlformats.org/officeDocument/2006/relationships/image" Target="../media/image34.jpg"/><Relationship Id="rId7" Type="http://schemas.openxmlformats.org/officeDocument/2006/relationships/image" Target="../media/image7.jp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38.jpg"/><Relationship Id="rId2" Type="http://schemas.openxmlformats.org/officeDocument/2006/relationships/notesSlide" Target="../notesSlides/notesSlide7.xml"/><Relationship Id="rId16" Type="http://schemas.openxmlformats.org/officeDocument/2006/relationships/image" Target="../media/image29.jpe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0.jpg"/><Relationship Id="rId11" Type="http://schemas.openxmlformats.org/officeDocument/2006/relationships/image" Target="../media/image24.jpeg"/><Relationship Id="rId24" Type="http://schemas.openxmlformats.org/officeDocument/2006/relationships/image" Target="../media/image37.jpeg"/><Relationship Id="rId5" Type="http://schemas.openxmlformats.org/officeDocument/2006/relationships/image" Target="../media/image19.jpe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emf"/><Relationship Id="rId19" Type="http://schemas.openxmlformats.org/officeDocument/2006/relationships/image" Target="../media/image32.png"/><Relationship Id="rId4" Type="http://schemas.openxmlformats.org/officeDocument/2006/relationships/image" Target="../media/image18.jpeg"/><Relationship Id="rId9" Type="http://schemas.openxmlformats.org/officeDocument/2006/relationships/image" Target="../media/image22.jpg"/><Relationship Id="rId14" Type="http://schemas.openxmlformats.org/officeDocument/2006/relationships/image" Target="../media/image27.png"/><Relationship Id="rId22"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Lessons </a:t>
            </a:r>
            <a:r>
              <a:rPr lang="en-US" dirty="0" smtClean="0"/>
              <a:t>Learned in GIS Collaboration and Preparedness from California</a:t>
            </a:r>
            <a:endParaRPr lang="en-US" dirty="0"/>
          </a:p>
        </p:txBody>
      </p:sp>
      <p:sp>
        <p:nvSpPr>
          <p:cNvPr id="7" name="Subtitle 6"/>
          <p:cNvSpPr>
            <a:spLocks noGrp="1"/>
          </p:cNvSpPr>
          <p:nvPr>
            <p:ph type="subTitle" idx="1"/>
          </p:nvPr>
        </p:nvSpPr>
        <p:spPr/>
        <p:txBody>
          <a:bodyPr>
            <a:normAutofit lnSpcReduction="10000"/>
          </a:bodyPr>
          <a:lstStyle/>
          <a:p>
            <a:r>
              <a:rPr lang="en-US" dirty="0" smtClean="0">
                <a:solidFill>
                  <a:schemeClr val="tx1">
                    <a:lumMod val="50000"/>
                    <a:lumOff val="50000"/>
                  </a:schemeClr>
                </a:solidFill>
              </a:rPr>
              <a:t>March 1, 2018</a:t>
            </a:r>
            <a:endParaRPr lang="en-US" dirty="0">
              <a:solidFill>
                <a:schemeClr val="tx1">
                  <a:lumMod val="50000"/>
                  <a:lumOff val="50000"/>
                </a:schemeClr>
              </a:solidFill>
            </a:endParaRPr>
          </a:p>
          <a:p>
            <a:r>
              <a:rPr lang="en-US" dirty="0" smtClean="0">
                <a:solidFill>
                  <a:schemeClr val="tx1">
                    <a:lumMod val="50000"/>
                    <a:lumOff val="50000"/>
                  </a:schemeClr>
                </a:solidFill>
              </a:rPr>
              <a:t>Phil Beilin</a:t>
            </a:r>
            <a:endParaRPr lang="en-US" dirty="0">
              <a:solidFill>
                <a:schemeClr val="tx1">
                  <a:lumMod val="50000"/>
                  <a:lumOff val="50000"/>
                </a:schemeClr>
              </a:solidFill>
            </a:endParaRPr>
          </a:p>
          <a:p>
            <a:r>
              <a:rPr lang="en-US" dirty="0" smtClean="0">
                <a:solidFill>
                  <a:schemeClr val="tx1">
                    <a:lumMod val="50000"/>
                    <a:lumOff val="50000"/>
                  </a:schemeClr>
                </a:solidFill>
              </a:rPr>
              <a:t>City of Walnut Creek</a:t>
            </a:r>
            <a:endParaRPr lang="en-US" dirty="0">
              <a:solidFill>
                <a:schemeClr val="tx1">
                  <a:lumMod val="50000"/>
                  <a:lumOff val="50000"/>
                </a:schemeClr>
              </a:solidFill>
            </a:endParaRPr>
          </a:p>
          <a:p>
            <a:r>
              <a:rPr lang="en-US" dirty="0" smtClean="0">
                <a:solidFill>
                  <a:schemeClr val="tx1">
                    <a:lumMod val="50000"/>
                    <a:lumOff val="50000"/>
                  </a:schemeClr>
                </a:solidFill>
              </a:rPr>
              <a:t>CA Earthquake Country Alliance Bay Area Workshop </a:t>
            </a:r>
            <a:endParaRPr lang="en-US" dirty="0">
              <a:solidFill>
                <a:schemeClr val="tx1">
                  <a:lumMod val="50000"/>
                  <a:lumOff val="50000"/>
                </a:schemeClr>
              </a:solidFill>
            </a:endParaRPr>
          </a:p>
        </p:txBody>
      </p:sp>
      <p:sp>
        <p:nvSpPr>
          <p:cNvPr id="4" name="Footer Placeholder 3"/>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1</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652203" y="6019641"/>
            <a:ext cx="4310500" cy="519271"/>
          </a:xfrm>
          <a:prstGeom prst="rect">
            <a:avLst/>
          </a:prstGeom>
          <a:noFill/>
        </p:spPr>
      </p:pic>
    </p:spTree>
    <p:extLst>
      <p:ext uri="{BB962C8B-B14F-4D97-AF65-F5344CB8AC3E}">
        <p14:creationId xmlns:p14="http://schemas.microsoft.com/office/powerpoint/2010/main" val="1396055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529" y="2891153"/>
            <a:ext cx="851960" cy="853000"/>
          </a:xfrm>
          <a:prstGeom prst="rect">
            <a:avLst/>
          </a:prstGeom>
        </p:spPr>
      </p:pic>
      <p:grpSp>
        <p:nvGrpSpPr>
          <p:cNvPr id="4" name="Group 3"/>
          <p:cNvGrpSpPr/>
          <p:nvPr/>
        </p:nvGrpSpPr>
        <p:grpSpPr>
          <a:xfrm>
            <a:off x="9029052" y="1354710"/>
            <a:ext cx="1542069" cy="4761355"/>
            <a:chOff x="7505051" y="1354709"/>
            <a:chExt cx="1542069" cy="4761355"/>
          </a:xfrm>
        </p:grpSpPr>
        <p:pic>
          <p:nvPicPr>
            <p:cNvPr id="11" name="Picture 1" descr="http://cdphintranet/SiteCollectionImages/CDPH%20Logos/LogoCDPH-jpg-v.2-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0703" y="3889769"/>
              <a:ext cx="636417" cy="53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noChangeAspect="1"/>
            </p:cNvGrpSpPr>
            <p:nvPr/>
          </p:nvGrpSpPr>
          <p:grpSpPr>
            <a:xfrm>
              <a:off x="7739492" y="2076989"/>
              <a:ext cx="1015537" cy="275385"/>
              <a:chOff x="5033372" y="1689085"/>
              <a:chExt cx="2427203" cy="658189"/>
            </a:xfrm>
          </p:grpSpPr>
          <p:pic>
            <p:nvPicPr>
              <p:cNvPr id="6" name="Picture 5"/>
              <p:cNvPicPr>
                <a:picLocks noChangeAspect="1"/>
              </p:cNvPicPr>
              <p:nvPr/>
            </p:nvPicPr>
            <p:blipFill>
              <a:blip r:embed="rId5"/>
              <a:stretch>
                <a:fillRect/>
              </a:stretch>
            </p:blipFill>
            <p:spPr>
              <a:xfrm>
                <a:off x="5834534" y="1691050"/>
                <a:ext cx="1626041" cy="656224"/>
              </a:xfrm>
              <a:prstGeom prst="rect">
                <a:avLst/>
              </a:prstGeom>
            </p:spPr>
          </p:pic>
          <p:pic>
            <p:nvPicPr>
              <p:cNvPr id="7" name="Picture 6" descr="XchangeCore_Logo_Big.png"/>
              <p:cNvPicPr>
                <a:picLocks noChangeAspect="1"/>
              </p:cNvPicPr>
              <p:nvPr/>
            </p:nvPicPr>
            <p:blipFill>
              <a:blip r:embed="rId6" cstate="print"/>
              <a:srcRect l="-2368" r="2926"/>
              <a:stretch>
                <a:fillRect/>
              </a:stretch>
            </p:blipFill>
            <p:spPr>
              <a:xfrm>
                <a:off x="5033372" y="1689085"/>
                <a:ext cx="781982" cy="575814"/>
              </a:xfrm>
              <a:prstGeom prst="rect">
                <a:avLst/>
              </a:prstGeom>
              <a:ln>
                <a:noFill/>
              </a:ln>
              <a:effectLst/>
            </p:spPr>
          </p:pic>
        </p:gr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4184" y="1484014"/>
              <a:ext cx="674873" cy="279551"/>
            </a:xfrm>
            <a:prstGeom prst="rect">
              <a:avLst/>
            </a:prstGeom>
          </p:spPr>
        </p:pic>
        <p:pic>
          <p:nvPicPr>
            <p:cNvPr id="9" name="Picture 8" descr="cgs_logo_2006.jpg"/>
            <p:cNvPicPr>
              <a:picLocks noChangeAspect="1"/>
            </p:cNvPicPr>
            <p:nvPr/>
          </p:nvPicPr>
          <p:blipFill>
            <a:blip r:embed="rId8" cstate="print"/>
            <a:stretch>
              <a:fillRect/>
            </a:stretch>
          </p:blipFill>
          <p:spPr>
            <a:xfrm>
              <a:off x="7505051" y="1354709"/>
              <a:ext cx="511294" cy="62928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13915" y="5501736"/>
              <a:ext cx="482228" cy="482228"/>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6003" y="2481419"/>
              <a:ext cx="1352073" cy="288690"/>
            </a:xfrm>
            <a:prstGeom prst="rect">
              <a:avLst/>
            </a:prstGeom>
          </p:spPr>
        </p:pic>
        <p:pic>
          <p:nvPicPr>
            <p:cNvPr id="15" name="Picture 14" descr="NASA-Logo-Large.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12030" y="3037472"/>
              <a:ext cx="727174" cy="604646"/>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8049" y="3889769"/>
              <a:ext cx="730065" cy="713984"/>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42937" y="4825349"/>
              <a:ext cx="562537" cy="412527"/>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46653" y="4816894"/>
              <a:ext cx="709691" cy="409991"/>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78493" y="5440027"/>
              <a:ext cx="676037" cy="676037"/>
            </a:xfrm>
            <a:prstGeom prst="rect">
              <a:avLst/>
            </a:prstGeom>
          </p:spPr>
        </p:pic>
      </p:grpSp>
      <p:sp>
        <p:nvSpPr>
          <p:cNvPr id="21" name="TextBox 20"/>
          <p:cNvSpPr txBox="1"/>
          <p:nvPr/>
        </p:nvSpPr>
        <p:spPr>
          <a:xfrm>
            <a:off x="1739803" y="6098374"/>
            <a:ext cx="7400200" cy="646331"/>
          </a:xfrm>
          <a:prstGeom prst="rect">
            <a:avLst/>
          </a:prstGeom>
          <a:noFill/>
        </p:spPr>
        <p:txBody>
          <a:bodyPr wrap="square" rtlCol="0">
            <a:spAutoFit/>
          </a:bodyPr>
          <a:lstStyle/>
          <a:p>
            <a:pPr algn="ctr"/>
            <a:r>
              <a:rPr lang="en-US" sz="1200" b="1" dirty="0"/>
              <a:t>Vigilant Guard 17 – Combining Data Provided By Multiple Response Organizations, And Shared Through The</a:t>
            </a:r>
          </a:p>
          <a:p>
            <a:pPr algn="ctr"/>
            <a:r>
              <a:rPr lang="en-US" sz="1200" b="1" dirty="0"/>
              <a:t>California Earthquake Clearinghouse XchangeCore, For Enhanced Situational Awareness </a:t>
            </a: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44982" y="1598119"/>
            <a:ext cx="7239078" cy="4274539"/>
          </a:xfrm>
          <a:prstGeom prst="rect">
            <a:avLst/>
          </a:prstGeom>
        </p:spPr>
      </p:pic>
      <p:sp>
        <p:nvSpPr>
          <p:cNvPr id="23" name="Shape 365"/>
          <p:cNvSpPr txBox="1">
            <a:spLocks/>
          </p:cNvSpPr>
          <p:nvPr/>
        </p:nvSpPr>
        <p:spPr>
          <a:xfrm>
            <a:off x="621529" y="544808"/>
            <a:ext cx="11450246" cy="717924"/>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6DB7D7"/>
              </a:buClr>
              <a:buFont typeface="Noto Sans Symbols"/>
              <a:buNone/>
              <a:defRPr sz="4600" b="0" i="0" u="none" strike="noStrike" cap="none">
                <a:solidFill>
                  <a:schemeClr val="accen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buClr>
                <a:schemeClr val="accent1"/>
              </a:buClr>
              <a:buSzPct val="25000"/>
              <a:buFont typeface="Source Sans Pro"/>
              <a:buNone/>
            </a:pPr>
            <a:r>
              <a:rPr lang="en-US" dirty="0"/>
              <a:t> </a:t>
            </a:r>
            <a:r>
              <a:rPr lang="en-US" sz="4000" dirty="0"/>
              <a:t>Each Organization Uses Their Own Application to Compose Data Into the Right View</a:t>
            </a:r>
          </a:p>
        </p:txBody>
      </p:sp>
    </p:spTree>
    <p:extLst>
      <p:ext uri="{BB962C8B-B14F-4D97-AF65-F5344CB8AC3E}">
        <p14:creationId xmlns:p14="http://schemas.microsoft.com/office/powerpoint/2010/main" val="1844691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1510" y="1040808"/>
            <a:ext cx="8924657" cy="5577910"/>
          </a:xfrm>
          <a:prstGeom prst="rect">
            <a:avLst/>
          </a:prstGeom>
        </p:spPr>
      </p:pic>
      <p:sp>
        <p:nvSpPr>
          <p:cNvPr id="5" name="TextBox 4"/>
          <p:cNvSpPr txBox="1"/>
          <p:nvPr/>
        </p:nvSpPr>
        <p:spPr>
          <a:xfrm>
            <a:off x="1128573" y="196554"/>
            <a:ext cx="9727663" cy="646331"/>
          </a:xfrm>
          <a:prstGeom prst="rect">
            <a:avLst/>
          </a:prstGeom>
          <a:noFill/>
        </p:spPr>
        <p:txBody>
          <a:bodyPr wrap="none" rtlCol="0">
            <a:spAutoFit/>
          </a:bodyPr>
          <a:lstStyle/>
          <a:p>
            <a:pPr algn="ctr"/>
            <a:r>
              <a:rPr lang="en-US" b="1" dirty="0" smtClean="0"/>
              <a:t>Clearinghouse Demonstrating Information Sharing System of Systems – January 2017  Winter Storm </a:t>
            </a:r>
            <a:br>
              <a:rPr lang="en-US" b="1" dirty="0" smtClean="0"/>
            </a:br>
            <a:r>
              <a:rPr lang="en-US" b="1" dirty="0" smtClean="0"/>
              <a:t>PG&amp;E Outage Information  in SpotOnResponse</a:t>
            </a:r>
            <a:endParaRPr lang="en-US" b="1" dirty="0"/>
          </a:p>
        </p:txBody>
      </p:sp>
    </p:spTree>
    <p:extLst>
      <p:ext uri="{BB962C8B-B14F-4D97-AF65-F5344CB8AC3E}">
        <p14:creationId xmlns:p14="http://schemas.microsoft.com/office/powerpoint/2010/main" val="4270649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CA FIRES Geospatial Data AAR Workshop</a:t>
            </a:r>
            <a:endParaRPr lang="en-US" dirty="0"/>
          </a:p>
        </p:txBody>
      </p:sp>
      <p:sp>
        <p:nvSpPr>
          <p:cNvPr id="3" name="Footer Placeholder 2"/>
          <p:cNvSpPr>
            <a:spLocks noGrp="1"/>
          </p:cNvSpPr>
          <p:nvPr>
            <p:ph type="ftr" sz="quarter" idx="11"/>
          </p:nvPr>
        </p:nvSpPr>
        <p:spPr/>
        <p:txBody>
          <a:bodyPr/>
          <a:lstStyle/>
          <a:p>
            <a:r>
              <a:rPr lang="en-US" smtClean="0"/>
              <a:t>napsgfoundation.org  |  @napsgfoundation</a:t>
            </a:r>
            <a:endParaRPr lang="en-US" dirty="0"/>
          </a:p>
        </p:txBody>
      </p:sp>
      <p:sp>
        <p:nvSpPr>
          <p:cNvPr id="4" name="Slide Number Placeholder 3"/>
          <p:cNvSpPr>
            <a:spLocks noGrp="1"/>
          </p:cNvSpPr>
          <p:nvPr>
            <p:ph type="sldNum" sz="quarter" idx="12"/>
          </p:nvPr>
        </p:nvSpPr>
        <p:spPr/>
        <p:txBody>
          <a:bodyPr/>
          <a:lstStyle/>
          <a:p>
            <a:fld id="{AF9C7FD6-C3DD-4C0C-8BE3-28BE94C76842}" type="slidenum">
              <a:rPr lang="en-US" smtClean="0"/>
              <a:t>12</a:t>
            </a:fld>
            <a:endParaRPr lang="en-US"/>
          </a:p>
        </p:txBody>
      </p:sp>
      <p:sp>
        <p:nvSpPr>
          <p:cNvPr id="5" name="TextBox 4"/>
          <p:cNvSpPr txBox="1"/>
          <p:nvPr/>
        </p:nvSpPr>
        <p:spPr>
          <a:xfrm>
            <a:off x="1057013" y="1635853"/>
            <a:ext cx="10360404" cy="4031873"/>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US" sz="3200" dirty="0" smtClean="0">
                <a:solidFill>
                  <a:prstClr val="black"/>
                </a:solidFill>
              </a:rPr>
              <a:t>Pre-stage geospatial data locally</a:t>
            </a:r>
          </a:p>
          <a:p>
            <a:pPr marL="800100" lvl="1" indent="-342900">
              <a:spcBef>
                <a:spcPct val="20000"/>
              </a:spcBef>
              <a:buFont typeface="Arial" panose="020B0604020202020204" pitchFamily="34" charset="0"/>
              <a:buChar char="•"/>
            </a:pPr>
            <a:r>
              <a:rPr lang="en-US" sz="3200" dirty="0" smtClean="0">
                <a:solidFill>
                  <a:prstClr val="black"/>
                </a:solidFill>
              </a:rPr>
              <a:t>(parcels, bldg. foot prints, vulnerable pop, CI)</a:t>
            </a:r>
          </a:p>
          <a:p>
            <a:pPr marL="342900" lvl="0" indent="-342900">
              <a:spcBef>
                <a:spcPct val="20000"/>
              </a:spcBef>
              <a:buFont typeface="Arial" panose="020B0604020202020204" pitchFamily="34" charset="0"/>
              <a:buChar char="•"/>
            </a:pPr>
            <a:r>
              <a:rPr lang="en-US" sz="3200" dirty="0" smtClean="0">
                <a:solidFill>
                  <a:prstClr val="black"/>
                </a:solidFill>
              </a:rPr>
              <a:t>Copy Incident / damage data locally from Cloud</a:t>
            </a:r>
          </a:p>
          <a:p>
            <a:pPr marL="342900" lvl="0" indent="-342900">
              <a:spcBef>
                <a:spcPct val="20000"/>
              </a:spcBef>
              <a:buFont typeface="Arial" panose="020B0604020202020204" pitchFamily="34" charset="0"/>
              <a:buChar char="•"/>
            </a:pPr>
            <a:r>
              <a:rPr lang="en-US" sz="3200" dirty="0" smtClean="0">
                <a:solidFill>
                  <a:prstClr val="black"/>
                </a:solidFill>
              </a:rPr>
              <a:t>Learn and bookmark authoritative sources of data</a:t>
            </a:r>
          </a:p>
          <a:p>
            <a:pPr marL="800100" lvl="1" indent="-342900">
              <a:spcBef>
                <a:spcPct val="20000"/>
              </a:spcBef>
              <a:buFont typeface="Arial" panose="020B0604020202020204" pitchFamily="34" charset="0"/>
              <a:buChar char="•"/>
            </a:pPr>
            <a:r>
              <a:rPr lang="en-US" sz="3200" dirty="0" smtClean="0">
                <a:solidFill>
                  <a:prstClr val="black"/>
                </a:solidFill>
              </a:rPr>
              <a:t>CALOES, USGS, NOAA, CDPH, CALEPA</a:t>
            </a:r>
            <a:endParaRPr lang="en-US" sz="3200" dirty="0">
              <a:solidFill>
                <a:prstClr val="black"/>
              </a:solidFill>
            </a:endParaRPr>
          </a:p>
          <a:p>
            <a:pPr marL="342900" lvl="0" indent="-342900">
              <a:spcBef>
                <a:spcPct val="20000"/>
              </a:spcBef>
              <a:buFont typeface="Arial" panose="020B0604020202020204" pitchFamily="34" charset="0"/>
              <a:buChar char="•"/>
            </a:pPr>
            <a:r>
              <a:rPr lang="en-US" sz="3200" dirty="0" smtClean="0">
                <a:solidFill>
                  <a:prstClr val="black"/>
                </a:solidFill>
              </a:rPr>
              <a:t>Continue to develop air coordination and imagery coordination</a:t>
            </a:r>
            <a:endParaRPr lang="en-US" sz="3200" dirty="0">
              <a:solidFill>
                <a:prstClr val="black"/>
              </a:solidFill>
            </a:endParaRPr>
          </a:p>
        </p:txBody>
      </p:sp>
    </p:spTree>
    <p:extLst>
      <p:ext uri="{BB962C8B-B14F-4D97-AF65-F5344CB8AC3E}">
        <p14:creationId xmlns:p14="http://schemas.microsoft.com/office/powerpoint/2010/main" val="74277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a:t>
            </a:r>
            <a:endParaRPr lang="en-US" dirty="0"/>
          </a:p>
        </p:txBody>
      </p:sp>
      <p:sp>
        <p:nvSpPr>
          <p:cNvPr id="3" name="Footer Placeholder 2"/>
          <p:cNvSpPr>
            <a:spLocks noGrp="1"/>
          </p:cNvSpPr>
          <p:nvPr>
            <p:ph type="ftr" sz="quarter" idx="11"/>
          </p:nvPr>
        </p:nvSpPr>
        <p:spPr/>
        <p:txBody>
          <a:bodyPr/>
          <a:lstStyle/>
          <a:p>
            <a:r>
              <a:rPr lang="en-US" smtClean="0"/>
              <a:t>napsgfoundation.org  |  @napsgfoundation</a:t>
            </a:r>
            <a:endParaRPr lang="en-US" dirty="0"/>
          </a:p>
        </p:txBody>
      </p:sp>
      <p:sp>
        <p:nvSpPr>
          <p:cNvPr id="4" name="Slide Number Placeholder 3"/>
          <p:cNvSpPr>
            <a:spLocks noGrp="1"/>
          </p:cNvSpPr>
          <p:nvPr>
            <p:ph type="sldNum" sz="quarter" idx="12"/>
          </p:nvPr>
        </p:nvSpPr>
        <p:spPr/>
        <p:txBody>
          <a:bodyPr/>
          <a:lstStyle/>
          <a:p>
            <a:fld id="{AF9C7FD6-C3DD-4C0C-8BE3-28BE94C76842}" type="slidenum">
              <a:rPr lang="en-US" smtClean="0"/>
              <a:t>13</a:t>
            </a:fld>
            <a:endParaRPr lang="en-US"/>
          </a:p>
        </p:txBody>
      </p:sp>
      <p:sp>
        <p:nvSpPr>
          <p:cNvPr id="5" name="TextBox 4"/>
          <p:cNvSpPr txBox="1"/>
          <p:nvPr/>
        </p:nvSpPr>
        <p:spPr>
          <a:xfrm>
            <a:off x="1057013" y="1635853"/>
            <a:ext cx="10360404" cy="3933384"/>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US" sz="3200" dirty="0" smtClean="0">
                <a:solidFill>
                  <a:prstClr val="black"/>
                </a:solidFill>
              </a:rPr>
              <a:t>Develop centralized process to compile/share damage information</a:t>
            </a:r>
          </a:p>
          <a:p>
            <a:pPr marL="342900" lvl="0" indent="-342900">
              <a:spcBef>
                <a:spcPct val="20000"/>
              </a:spcBef>
              <a:buFont typeface="Arial" panose="020B0604020202020204" pitchFamily="34" charset="0"/>
              <a:buChar char="•"/>
            </a:pPr>
            <a:r>
              <a:rPr lang="en-US" sz="3200" dirty="0" smtClean="0">
                <a:solidFill>
                  <a:prstClr val="black"/>
                </a:solidFill>
              </a:rPr>
              <a:t>Participate in planning for Emergency Response exercises </a:t>
            </a:r>
          </a:p>
          <a:p>
            <a:pPr marL="342900" lvl="0" indent="-342900">
              <a:spcBef>
                <a:spcPct val="20000"/>
              </a:spcBef>
              <a:buFont typeface="Arial" panose="020B0604020202020204" pitchFamily="34" charset="0"/>
              <a:buChar char="•"/>
            </a:pPr>
            <a:r>
              <a:rPr lang="en-US" sz="3200" dirty="0" smtClean="0">
                <a:solidFill>
                  <a:prstClr val="black"/>
                </a:solidFill>
              </a:rPr>
              <a:t>Support </a:t>
            </a:r>
            <a:r>
              <a:rPr lang="en-US" sz="3200" dirty="0">
                <a:solidFill>
                  <a:prstClr val="black"/>
                </a:solidFill>
              </a:rPr>
              <a:t>development of workflows from field to EOC’s and above</a:t>
            </a:r>
          </a:p>
          <a:p>
            <a:pPr marL="342900" lvl="0" indent="-342900">
              <a:spcBef>
                <a:spcPct val="20000"/>
              </a:spcBef>
              <a:buFont typeface="Arial" panose="020B0604020202020204" pitchFamily="34" charset="0"/>
              <a:buChar char="•"/>
            </a:pPr>
            <a:r>
              <a:rPr lang="en-US" sz="3200" dirty="0" smtClean="0">
                <a:solidFill>
                  <a:prstClr val="black"/>
                </a:solidFill>
              </a:rPr>
              <a:t>Learn when and how to request geospatial data</a:t>
            </a:r>
          </a:p>
          <a:p>
            <a:pPr marL="342900" lvl="0" indent="-342900">
              <a:spcBef>
                <a:spcPct val="20000"/>
              </a:spcBef>
              <a:buFont typeface="Arial" panose="020B0604020202020204" pitchFamily="34" charset="0"/>
              <a:buChar char="•"/>
            </a:pPr>
            <a:r>
              <a:rPr lang="en-US" sz="3200" dirty="0" smtClean="0">
                <a:solidFill>
                  <a:prstClr val="black"/>
                </a:solidFill>
              </a:rPr>
              <a:t>Access to data before, during and after an incident</a:t>
            </a:r>
            <a:endParaRPr lang="en-US" sz="3200" dirty="0">
              <a:solidFill>
                <a:prstClr val="black"/>
              </a:solidFill>
            </a:endParaRPr>
          </a:p>
        </p:txBody>
      </p:sp>
    </p:spTree>
    <p:extLst>
      <p:ext uri="{BB962C8B-B14F-4D97-AF65-F5344CB8AC3E}">
        <p14:creationId xmlns:p14="http://schemas.microsoft.com/office/powerpoint/2010/main" val="191366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xplosion 1 2"/>
          <p:cNvSpPr/>
          <p:nvPr/>
        </p:nvSpPr>
        <p:spPr>
          <a:xfrm>
            <a:off x="1905000" y="0"/>
            <a:ext cx="8610600" cy="2590800"/>
          </a:xfrm>
          <a:prstGeom prst="irregularSeal1">
            <a:avLst/>
          </a:prstGeom>
          <a:pattFill prst="pct20">
            <a:fgClr>
              <a:schemeClr val="accent4"/>
            </a:fgClr>
            <a:bgClr>
              <a:schemeClr val="accent3"/>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17777" y="5934670"/>
            <a:ext cx="7619999" cy="738664"/>
          </a:xfrm>
          <a:prstGeom prst="rect">
            <a:avLst/>
          </a:prstGeom>
          <a:noFill/>
        </p:spPr>
        <p:txBody>
          <a:bodyPr wrap="square" rtlCol="0">
            <a:spAutoFit/>
          </a:bodyPr>
          <a:lstStyle/>
          <a:p>
            <a:r>
              <a:rPr lang="en-US" dirty="0"/>
              <a:t>Sept. 22, 2015: </a:t>
            </a:r>
            <a:r>
              <a:rPr lang="en-US" b="1" dirty="0"/>
              <a:t>“…a geospatial method, technique, capability or resource that provides superior support to the mission; and is used by the geospatial community as a benchmark for success”</a:t>
            </a:r>
          </a:p>
        </p:txBody>
      </p:sp>
      <p:grpSp>
        <p:nvGrpSpPr>
          <p:cNvPr id="9" name="Group 8"/>
          <p:cNvGrpSpPr/>
          <p:nvPr/>
        </p:nvGrpSpPr>
        <p:grpSpPr>
          <a:xfrm>
            <a:off x="1728558" y="2662535"/>
            <a:ext cx="8482243" cy="3124200"/>
            <a:chOff x="230934" y="2590800"/>
            <a:chExt cx="8482243" cy="3124200"/>
          </a:xfrm>
        </p:grpSpPr>
        <p:pic>
          <p:nvPicPr>
            <p:cNvPr id="6" name="Picture 5"/>
            <p:cNvPicPr>
              <a:picLocks noChangeAspect="1"/>
            </p:cNvPicPr>
            <p:nvPr/>
          </p:nvPicPr>
          <p:blipFill>
            <a:blip r:embed="rId3"/>
            <a:stretch>
              <a:fillRect/>
            </a:stretch>
          </p:blipFill>
          <p:spPr>
            <a:xfrm>
              <a:off x="230934" y="2590800"/>
              <a:ext cx="8482243" cy="3124200"/>
            </a:xfrm>
            <a:prstGeom prst="rect">
              <a:avLst/>
            </a:prstGeom>
          </p:spPr>
        </p:pic>
        <p:sp>
          <p:nvSpPr>
            <p:cNvPr id="8" name="TextBox 7"/>
            <p:cNvSpPr txBox="1"/>
            <p:nvPr/>
          </p:nvSpPr>
          <p:spPr>
            <a:xfrm>
              <a:off x="685800" y="5181600"/>
              <a:ext cx="1981200" cy="369332"/>
            </a:xfrm>
            <a:prstGeom prst="rect">
              <a:avLst/>
            </a:prstGeom>
            <a:solidFill>
              <a:srgbClr val="FFFF00"/>
            </a:solidFill>
          </p:spPr>
          <p:txBody>
            <a:bodyPr wrap="square" rtlCol="0">
              <a:spAutoFit/>
            </a:bodyPr>
            <a:lstStyle/>
            <a:p>
              <a:r>
                <a:rPr lang="en-US" sz="900" b="1" dirty="0">
                  <a:solidFill>
                    <a:schemeClr val="accent1"/>
                  </a:solidFill>
                </a:rPr>
                <a:t>California Earthquake Clearinghouse</a:t>
              </a:r>
            </a:p>
          </p:txBody>
        </p:sp>
      </p:grpSp>
      <p:sp>
        <p:nvSpPr>
          <p:cNvPr id="10" name="Shape 387"/>
          <p:cNvSpPr txBox="1">
            <a:spLocks/>
          </p:cNvSpPr>
          <p:nvPr/>
        </p:nvSpPr>
        <p:spPr>
          <a:xfrm>
            <a:off x="1183750" y="1418690"/>
            <a:ext cx="9398022" cy="697087"/>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buSzPct val="25000"/>
            </a:pPr>
            <a:r>
              <a:rPr lang="en-US" sz="3600" b="1" dirty="0">
                <a:solidFill>
                  <a:schemeClr val="bg2"/>
                </a:solidFill>
                <a:effectLst>
                  <a:outerShdw blurRad="50800" dist="50800" dir="5400000" algn="ctr" rotWithShape="0">
                    <a:schemeClr val="accent4"/>
                  </a:outerShdw>
                </a:effectLst>
              </a:rPr>
              <a:t>CA CLEARINGHOUSE RECOGNIZED BY </a:t>
            </a:r>
          </a:p>
          <a:p>
            <a:pPr>
              <a:buSzPct val="25000"/>
            </a:pPr>
            <a:r>
              <a:rPr lang="en-US" sz="3600" b="1" dirty="0">
                <a:solidFill>
                  <a:schemeClr val="bg2"/>
                </a:solidFill>
                <a:effectLst>
                  <a:outerShdw blurRad="50800" dist="50800" dir="5400000" algn="ctr" rotWithShape="0">
                    <a:schemeClr val="accent4"/>
                  </a:outerShdw>
                </a:effectLst>
              </a:rPr>
              <a:t>U.S. Department of Homeland Security as a GeoCONOPS Best Practice!</a:t>
            </a:r>
          </a:p>
        </p:txBody>
      </p:sp>
    </p:spTree>
    <p:extLst>
      <p:ext uri="{BB962C8B-B14F-4D97-AF65-F5344CB8AC3E}">
        <p14:creationId xmlns:p14="http://schemas.microsoft.com/office/powerpoint/2010/main" val="58408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Away Message</a:t>
            </a:r>
          </a:p>
        </p:txBody>
      </p:sp>
      <p:sp>
        <p:nvSpPr>
          <p:cNvPr id="4" name="Footer Placeholder 3"/>
          <p:cNvSpPr>
            <a:spLocks noGrp="1"/>
          </p:cNvSpPr>
          <p:nvPr>
            <p:ph type="ftr" sz="quarter" idx="11"/>
          </p:nvPr>
        </p:nvSpPr>
        <p:spPr/>
        <p:txBody>
          <a:bodyPr/>
          <a:lstStyle/>
          <a:p>
            <a:r>
              <a:rPr lang="en-US"/>
              <a:t>napsgfoundation.org  |  @napsgfoundation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15</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8284925"/>
              </p:ext>
            </p:extLst>
          </p:nvPr>
        </p:nvGraphicFramePr>
        <p:xfrm>
          <a:off x="-546265" y="1319214"/>
          <a:ext cx="12884728" cy="517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263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a:t>Thank you!</a:t>
            </a:r>
          </a:p>
        </p:txBody>
      </p:sp>
      <p:sp>
        <p:nvSpPr>
          <p:cNvPr id="7" name="Subtitle 6"/>
          <p:cNvSpPr>
            <a:spLocks noGrp="1"/>
          </p:cNvSpPr>
          <p:nvPr>
            <p:ph type="subTitle" idx="1"/>
          </p:nvPr>
        </p:nvSpPr>
        <p:spPr>
          <a:xfrm>
            <a:off x="1472540" y="3720508"/>
            <a:ext cx="10217925" cy="1655762"/>
          </a:xfrm>
        </p:spPr>
        <p:txBody>
          <a:bodyPr>
            <a:normAutofit/>
          </a:bodyPr>
          <a:lstStyle/>
          <a:p>
            <a:r>
              <a:rPr lang="en-US" dirty="0" smtClean="0"/>
              <a:t>Phil Beilin</a:t>
            </a:r>
          </a:p>
          <a:p>
            <a:r>
              <a:rPr lang="en-US" dirty="0" smtClean="0"/>
              <a:t>City of Walnut Creek GIS Coordinator, CA GIS Council Chair 2017; NAPSG R9 co-Coordinator</a:t>
            </a:r>
          </a:p>
          <a:p>
            <a:r>
              <a:rPr lang="en-US" dirty="0" smtClean="0">
                <a:hlinkClick r:id="rId2"/>
              </a:rPr>
              <a:t>http</a:t>
            </a:r>
            <a:r>
              <a:rPr lang="en-US" dirty="0">
                <a:hlinkClick r:id="rId2"/>
              </a:rPr>
              <a:t>://</a:t>
            </a:r>
            <a:r>
              <a:rPr lang="en-US" dirty="0" smtClean="0">
                <a:hlinkClick r:id="rId2"/>
              </a:rPr>
              <a:t>californiaeqclearinghouse.org</a:t>
            </a:r>
            <a:r>
              <a:rPr lang="en-US" dirty="0" smtClean="0"/>
              <a:t> or pbeilin@walnut-creek.org</a:t>
            </a:r>
            <a:endParaRPr lang="en-US" dirty="0"/>
          </a:p>
        </p:txBody>
      </p:sp>
      <p:sp>
        <p:nvSpPr>
          <p:cNvPr id="4" name="Footer Placeholder 3"/>
          <p:cNvSpPr>
            <a:spLocks noGrp="1"/>
          </p:cNvSpPr>
          <p:nvPr>
            <p:ph type="ftr" sz="quarter" idx="11"/>
          </p:nvPr>
        </p:nvSpPr>
        <p:spPr/>
        <p:txBody>
          <a:bodyPr/>
          <a:lstStyle/>
          <a:p>
            <a:r>
              <a:rPr lang="en-US"/>
              <a:t>napsgfoundation.org  |  @napsgfoundation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16</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745004"/>
            <a:ext cx="3161208" cy="611346"/>
          </a:xfrm>
          <a:prstGeom prst="rect">
            <a:avLst/>
          </a:prstGeom>
          <a:noFill/>
        </p:spPr>
      </p:pic>
    </p:spTree>
    <p:extLst>
      <p:ext uri="{BB962C8B-B14F-4D97-AF65-F5344CB8AC3E}">
        <p14:creationId xmlns:p14="http://schemas.microsoft.com/office/powerpoint/2010/main" val="3337984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0411" y="2668872"/>
            <a:ext cx="4633702" cy="4308872"/>
          </a:xfrm>
          <a:prstGeom prst="rect">
            <a:avLst/>
          </a:prstGeom>
          <a:noFill/>
        </p:spPr>
        <p:txBody>
          <a:bodyPr wrap="square" rtlCol="0">
            <a:spAutoFit/>
          </a:bodyPr>
          <a:lstStyle/>
          <a:p>
            <a:pPr marL="285750" indent="-285750">
              <a:buFont typeface="Arial" panose="020B0604020202020204" pitchFamily="34" charset="0"/>
              <a:buChar char="•"/>
            </a:pPr>
            <a:r>
              <a:rPr lang="en-US" sz="2000" dirty="0"/>
              <a:t>Common Operational Data - Multiple data sources and formats orchestrated and made available to other applications</a:t>
            </a:r>
          </a:p>
          <a:p>
            <a:pPr marL="285750" indent="-285750">
              <a:buFont typeface="Arial" panose="020B0604020202020204" pitchFamily="34" charset="0"/>
              <a:buChar char="•"/>
            </a:pPr>
            <a:r>
              <a:rPr lang="en-US" sz="2000" dirty="0"/>
              <a:t>Make data intelligent so can use for analysis so responders can make informed decisions</a:t>
            </a:r>
          </a:p>
          <a:p>
            <a:pPr marL="285750" indent="-285750">
              <a:buFont typeface="Arial" panose="020B0604020202020204" pitchFamily="34" charset="0"/>
              <a:buChar char="•"/>
            </a:pPr>
            <a:r>
              <a:rPr lang="en-US" sz="2000" dirty="0"/>
              <a:t>Support sharing on both geospatial and NON-geospatial information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hlinkClick r:id="rId3"/>
              </a:rPr>
              <a:t>https://www.youtube.com/watch?v=m5GvWUeTFvE&amp;feature=youtu.be</a:t>
            </a:r>
            <a:endParaRPr lang="en-US" sz="2000" dirty="0"/>
          </a:p>
          <a:p>
            <a:endParaRPr lang="en-US" sz="2000" dirty="0"/>
          </a:p>
          <a:p>
            <a:pPr marL="285750" indent="-285750">
              <a:buFont typeface="Arial" panose="020B0604020202020204" pitchFamily="34" charset="0"/>
              <a:buChar char="•"/>
            </a:pPr>
            <a:endParaRPr lang="en-US" dirty="0"/>
          </a:p>
        </p:txBody>
      </p:sp>
      <p:sp>
        <p:nvSpPr>
          <p:cNvPr id="5" name="Explosion 1 4"/>
          <p:cNvSpPr/>
          <p:nvPr/>
        </p:nvSpPr>
        <p:spPr>
          <a:xfrm>
            <a:off x="2164772" y="78072"/>
            <a:ext cx="8610600" cy="2590800"/>
          </a:xfrm>
          <a:prstGeom prst="irregularSeal1">
            <a:avLst/>
          </a:prstGeom>
          <a:pattFill prst="pct20">
            <a:fgClr>
              <a:schemeClr val="accent4"/>
            </a:fgClr>
            <a:bgClr>
              <a:schemeClr val="accent3"/>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1213" y="961674"/>
            <a:ext cx="10722900" cy="1337100"/>
          </a:xfrm>
        </p:spPr>
        <p:txBody>
          <a:bodyPr/>
          <a:lstStyle/>
          <a:p>
            <a:r>
              <a:rPr lang="en-US" sz="3600" b="1" dirty="0">
                <a:solidFill>
                  <a:schemeClr val="bg2"/>
                </a:solidFill>
                <a:effectLst>
                  <a:outerShdw blurRad="50800" dist="50800" dir="5400000" algn="ctr" rotWithShape="0">
                    <a:schemeClr val="accent4"/>
                  </a:outerShdw>
                </a:effectLst>
              </a:rPr>
              <a:t>USGS-Open Geospatial Consortium recommendation for technology interoperability with XchangeCore</a:t>
            </a:r>
            <a:endParaRPr lang="en-US" dirty="0"/>
          </a:p>
        </p:txBody>
      </p:sp>
      <p:pic>
        <p:nvPicPr>
          <p:cNvPr id="6" name="Picture 5"/>
          <p:cNvPicPr>
            <a:picLocks noChangeAspect="1"/>
          </p:cNvPicPr>
          <p:nvPr/>
        </p:nvPicPr>
        <p:blipFill>
          <a:blip r:embed="rId4"/>
          <a:stretch>
            <a:fillRect/>
          </a:stretch>
        </p:blipFill>
        <p:spPr>
          <a:xfrm>
            <a:off x="212436" y="2981823"/>
            <a:ext cx="6471738" cy="3631159"/>
          </a:xfrm>
          <a:prstGeom prst="rect">
            <a:avLst/>
          </a:prstGeom>
        </p:spPr>
      </p:pic>
    </p:spTree>
    <p:extLst>
      <p:ext uri="{BB962C8B-B14F-4D97-AF65-F5344CB8AC3E}">
        <p14:creationId xmlns:p14="http://schemas.microsoft.com/office/powerpoint/2010/main" val="4241983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Synopsis of Your </a:t>
            </a:r>
            <a:r>
              <a:rPr lang="en-US" dirty="0" smtClean="0"/>
              <a:t>Story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0230417"/>
              </p:ext>
            </p:extLst>
          </p:nvPr>
        </p:nvGraphicFramePr>
        <p:xfrm>
          <a:off x="320634" y="1568595"/>
          <a:ext cx="11675156" cy="495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napsgfoundation.org  |  @napsgfoundation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2</a:t>
            </a:fld>
            <a:endParaRPr lang="en-US"/>
          </a:p>
        </p:txBody>
      </p:sp>
    </p:spTree>
    <p:extLst>
      <p:ext uri="{BB962C8B-B14F-4D97-AF65-F5344CB8AC3E}">
        <p14:creationId xmlns:p14="http://schemas.microsoft.com/office/powerpoint/2010/main" val="3606804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l="-24" r="-24"/>
          <a:stretch>
            <a:fillRect/>
          </a:stretch>
        </p:blipFill>
        <p:spPr>
          <a:xfrm>
            <a:off x="1828800" y="1600200"/>
            <a:ext cx="2757974" cy="2743200"/>
          </a:xfrm>
          <a:ln w="63500">
            <a:solidFill>
              <a:schemeClr val="accent6"/>
            </a:solidFill>
          </a:ln>
        </p:spPr>
      </p:pic>
      <p:pic>
        <p:nvPicPr>
          <p:cNvPr id="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48600" y="1600201"/>
            <a:ext cx="2057401" cy="2743201"/>
          </a:xfrm>
          <a:prstGeom prst="rect">
            <a:avLst/>
          </a:prstGeom>
          <a:ln w="63500">
            <a:solidFill>
              <a:schemeClr val="accent6"/>
            </a:solidFill>
          </a:ln>
        </p:spPr>
      </p:pic>
      <p:sp>
        <p:nvSpPr>
          <p:cNvPr id="7" name="Rectangle 13"/>
          <p:cNvSpPr txBox="1">
            <a:spLocks noChangeArrowheads="1"/>
          </p:cNvSpPr>
          <p:nvPr/>
        </p:nvSpPr>
        <p:spPr>
          <a:xfrm>
            <a:off x="1600200" y="5105400"/>
            <a:ext cx="8686800" cy="1028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2" charset="0"/>
              <a:buNone/>
            </a:pPr>
            <a:r>
              <a:rPr lang="en-US" sz="2000" dirty="0"/>
              <a:t>1</a:t>
            </a:r>
            <a:r>
              <a:rPr lang="en-US" sz="2000" baseline="30000" dirty="0"/>
              <a:t>st</a:t>
            </a:r>
            <a:r>
              <a:rPr lang="en-US" sz="2000" dirty="0"/>
              <a:t> Clearinghouse called for by Gov. Ronald Reagan after 1971 San Fernando Earthquake—2017 is our 46 Year Anniversary!</a:t>
            </a:r>
          </a:p>
          <a:p>
            <a:pPr>
              <a:buFont typeface="Wingdings 2" charset="0"/>
              <a:buNone/>
            </a:pPr>
            <a:endParaRPr lang="en-US" sz="2000" dirty="0"/>
          </a:p>
        </p:txBody>
      </p:sp>
      <p:pic>
        <p:nvPicPr>
          <p:cNvPr id="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1524000"/>
            <a:ext cx="2378075" cy="2869060"/>
          </a:xfrm>
          <a:prstGeom prst="rect">
            <a:avLst/>
          </a:prstGeom>
          <a:noFill/>
          <a:ln w="63500">
            <a:noFill/>
            <a:miter lim="800000"/>
            <a:headEnd/>
            <a:tailEnd/>
          </a:ln>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p:txBody>
          <a:bodyPr/>
          <a:lstStyle/>
          <a:p>
            <a:r>
              <a:rPr lang="en-US" dirty="0"/>
              <a:t>Origins of the Clearinghouse Concept</a:t>
            </a:r>
          </a:p>
        </p:txBody>
      </p:sp>
    </p:spTree>
    <p:extLst>
      <p:ext uri="{BB962C8B-B14F-4D97-AF65-F5344CB8AC3E}">
        <p14:creationId xmlns:p14="http://schemas.microsoft.com/office/powerpoint/2010/main" val="3556890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732366" y="148281"/>
            <a:ext cx="10723035" cy="1024401"/>
          </a:xfrm>
          <a:prstGeom prst="rect">
            <a:avLst/>
          </a:prstGeom>
          <a:noFill/>
          <a:ln>
            <a:noFill/>
          </a:ln>
        </p:spPr>
        <p:txBody>
          <a:bodyPr lIns="91425" tIns="45700" rIns="91425" bIns="45700" anchor="b" anchorCtr="0">
            <a:noAutofit/>
          </a:bodyPr>
          <a:lstStyle/>
          <a:p>
            <a:pPr marL="0" marR="0" lvl="0" indent="0" rtl="0">
              <a:spcBef>
                <a:spcPts val="0"/>
              </a:spcBef>
              <a:buClr>
                <a:schemeClr val="accent1"/>
              </a:buClr>
              <a:buSzPct val="25000"/>
              <a:buFont typeface="Source Sans Pro"/>
              <a:buNone/>
            </a:pPr>
            <a:r>
              <a:rPr lang="en-US" sz="4600" b="0" i="0" u="none" strike="noStrike" cap="none" dirty="0">
                <a:solidFill>
                  <a:schemeClr val="tx1">
                    <a:lumMod val="85000"/>
                    <a:lumOff val="15000"/>
                  </a:schemeClr>
                </a:solidFill>
                <a:latin typeface="Source Sans Pro"/>
                <a:ea typeface="Source Sans Pro"/>
                <a:cs typeface="Source Sans Pro"/>
                <a:sym typeface="Source Sans Pro"/>
              </a:rPr>
              <a:t>Managing Organizations</a:t>
            </a:r>
          </a:p>
        </p:txBody>
      </p:sp>
      <p:sp>
        <p:nvSpPr>
          <p:cNvPr id="275" name="Shape 275"/>
          <p:cNvSpPr txBox="1">
            <a:spLocks noGrp="1"/>
          </p:cNvSpPr>
          <p:nvPr>
            <p:ph type="body" idx="1"/>
          </p:nvPr>
        </p:nvSpPr>
        <p:spPr>
          <a:xfrm>
            <a:off x="3730750" y="5697436"/>
            <a:ext cx="7527900" cy="374400"/>
          </a:xfrm>
          <a:prstGeom prst="rect">
            <a:avLst/>
          </a:prstGeom>
          <a:noFill/>
          <a:ln>
            <a:noFill/>
          </a:ln>
        </p:spPr>
        <p:txBody>
          <a:bodyPr lIns="91425" tIns="45700" rIns="91425" bIns="45700" anchor="ctr" anchorCtr="0">
            <a:noAutofit/>
          </a:bodyPr>
          <a:lstStyle/>
          <a:p>
            <a:pPr marL="0" marR="0" lvl="0" indent="0" algn="l" rtl="0">
              <a:lnSpc>
                <a:spcPct val="80000"/>
              </a:lnSpc>
              <a:spcBef>
                <a:spcPts val="2000"/>
              </a:spcBef>
              <a:buClr>
                <a:srgbClr val="6DB7D7"/>
              </a:buClr>
              <a:buSzPct val="25000"/>
              <a:buFont typeface="Noto Sans Symbols"/>
              <a:buNone/>
            </a:pPr>
            <a:r>
              <a:rPr lang="en-US" sz="2040" b="0" i="0" u="none" strike="noStrike" cap="none" dirty="0">
                <a:solidFill>
                  <a:srgbClr val="595959"/>
                </a:solidFill>
                <a:latin typeface="Source Sans Pro"/>
                <a:ea typeface="Source Sans Pro"/>
                <a:cs typeface="Source Sans Pro"/>
                <a:sym typeface="Source Sans Pro"/>
              </a:rPr>
              <a:t>California Seismic Safety Commission</a:t>
            </a:r>
          </a:p>
        </p:txBody>
      </p:sp>
      <p:pic>
        <p:nvPicPr>
          <p:cNvPr id="276" name="Shape 276"/>
          <p:cNvPicPr preferRelativeResize="0"/>
          <p:nvPr/>
        </p:nvPicPr>
        <p:blipFill rotWithShape="1">
          <a:blip r:embed="rId3">
            <a:alphaModFix/>
          </a:blip>
          <a:srcRect/>
          <a:stretch/>
        </p:blipFill>
        <p:spPr>
          <a:xfrm>
            <a:off x="2473856" y="1407879"/>
            <a:ext cx="796430" cy="1020424"/>
          </a:xfrm>
          <a:prstGeom prst="rect">
            <a:avLst/>
          </a:prstGeom>
          <a:noFill/>
          <a:ln>
            <a:noFill/>
          </a:ln>
        </p:spPr>
      </p:pic>
      <p:pic>
        <p:nvPicPr>
          <p:cNvPr id="277" name="Shape 277"/>
          <p:cNvPicPr preferRelativeResize="0"/>
          <p:nvPr/>
        </p:nvPicPr>
        <p:blipFill rotWithShape="1">
          <a:blip r:embed="rId4">
            <a:alphaModFix/>
          </a:blip>
          <a:srcRect/>
          <a:stretch/>
        </p:blipFill>
        <p:spPr>
          <a:xfrm>
            <a:off x="1407292" y="3543892"/>
            <a:ext cx="2057697" cy="805566"/>
          </a:xfrm>
          <a:prstGeom prst="rect">
            <a:avLst/>
          </a:prstGeom>
          <a:noFill/>
          <a:ln>
            <a:noFill/>
          </a:ln>
        </p:spPr>
      </p:pic>
      <p:pic>
        <p:nvPicPr>
          <p:cNvPr id="278" name="Shape 278"/>
          <p:cNvPicPr preferRelativeResize="0"/>
          <p:nvPr/>
        </p:nvPicPr>
        <p:blipFill rotWithShape="1">
          <a:blip r:embed="rId5">
            <a:alphaModFix/>
          </a:blip>
          <a:srcRect/>
          <a:stretch/>
        </p:blipFill>
        <p:spPr>
          <a:xfrm>
            <a:off x="2494878" y="5465742"/>
            <a:ext cx="837780" cy="837780"/>
          </a:xfrm>
          <a:prstGeom prst="rect">
            <a:avLst/>
          </a:prstGeom>
          <a:noFill/>
          <a:ln>
            <a:noFill/>
          </a:ln>
        </p:spPr>
      </p:pic>
      <p:pic>
        <p:nvPicPr>
          <p:cNvPr id="279" name="Shape 279"/>
          <p:cNvPicPr preferRelativeResize="0"/>
          <p:nvPr/>
        </p:nvPicPr>
        <p:blipFill rotWithShape="1">
          <a:blip r:embed="rId6">
            <a:alphaModFix/>
          </a:blip>
          <a:srcRect/>
          <a:stretch/>
        </p:blipFill>
        <p:spPr>
          <a:xfrm>
            <a:off x="2371834" y="2605550"/>
            <a:ext cx="982615" cy="761526"/>
          </a:xfrm>
          <a:prstGeom prst="rect">
            <a:avLst/>
          </a:prstGeom>
          <a:noFill/>
          <a:ln>
            <a:noFill/>
          </a:ln>
        </p:spPr>
      </p:pic>
      <p:pic>
        <p:nvPicPr>
          <p:cNvPr id="280" name="Shape 280"/>
          <p:cNvPicPr preferRelativeResize="0"/>
          <p:nvPr/>
        </p:nvPicPr>
        <p:blipFill rotWithShape="1">
          <a:blip r:embed="rId7">
            <a:alphaModFix/>
          </a:blip>
          <a:srcRect/>
          <a:stretch/>
        </p:blipFill>
        <p:spPr>
          <a:xfrm>
            <a:off x="1498970" y="4637021"/>
            <a:ext cx="1836168" cy="677087"/>
          </a:xfrm>
          <a:prstGeom prst="rect">
            <a:avLst/>
          </a:prstGeom>
          <a:noFill/>
          <a:ln>
            <a:noFill/>
          </a:ln>
        </p:spPr>
      </p:pic>
      <p:sp>
        <p:nvSpPr>
          <p:cNvPr id="281" name="Shape 281"/>
          <p:cNvSpPr txBox="1"/>
          <p:nvPr/>
        </p:nvSpPr>
        <p:spPr>
          <a:xfrm>
            <a:off x="3730749" y="1407875"/>
            <a:ext cx="7724651" cy="1020300"/>
          </a:xfrm>
          <a:prstGeom prst="rect">
            <a:avLst/>
          </a:prstGeom>
          <a:noFill/>
          <a:ln>
            <a:noFill/>
          </a:ln>
        </p:spPr>
        <p:txBody>
          <a:bodyPr lIns="91425" tIns="91425" rIns="91425" bIns="91425" anchor="ctr" anchorCtr="0">
            <a:noAutofit/>
          </a:bodyPr>
          <a:lstStyle/>
          <a:p>
            <a:pPr lvl="0" rtl="0">
              <a:spcBef>
                <a:spcPts val="0"/>
              </a:spcBef>
              <a:buNone/>
            </a:pPr>
            <a:r>
              <a:rPr lang="en-US" sz="2040" dirty="0">
                <a:solidFill>
                  <a:srgbClr val="595959"/>
                </a:solidFill>
                <a:latin typeface="Source Sans Pro"/>
                <a:ea typeface="Source Sans Pro"/>
                <a:cs typeface="Source Sans Pro"/>
                <a:sym typeface="Source Sans Pro"/>
              </a:rPr>
              <a:t>Chair: California Geological Survey (Permanent Lead Agency) </a:t>
            </a:r>
          </a:p>
        </p:txBody>
      </p:sp>
      <p:sp>
        <p:nvSpPr>
          <p:cNvPr id="282" name="Shape 282"/>
          <p:cNvSpPr txBox="1"/>
          <p:nvPr/>
        </p:nvSpPr>
        <p:spPr>
          <a:xfrm>
            <a:off x="3730750" y="2552700"/>
            <a:ext cx="8092500" cy="508800"/>
          </a:xfrm>
          <a:prstGeom prst="rect">
            <a:avLst/>
          </a:prstGeom>
          <a:noFill/>
          <a:ln>
            <a:noFill/>
          </a:ln>
        </p:spPr>
        <p:txBody>
          <a:bodyPr lIns="91425" tIns="91425" rIns="91425" bIns="91425" anchor="ctr" anchorCtr="0">
            <a:noAutofit/>
          </a:bodyPr>
          <a:lstStyle/>
          <a:p>
            <a:pPr lvl="0" rtl="0">
              <a:buNone/>
            </a:pPr>
            <a:r>
              <a:rPr lang="en-US" sz="2040" dirty="0">
                <a:solidFill>
                  <a:srgbClr val="595959"/>
                </a:solidFill>
                <a:latin typeface="Source Sans Pro"/>
                <a:ea typeface="Source Sans Pro"/>
                <a:cs typeface="Source Sans Pro"/>
                <a:sym typeface="Source Sans Pro"/>
              </a:rPr>
              <a:t>Vice Chair: Earthquake Engineering Research Institute</a:t>
            </a:r>
          </a:p>
        </p:txBody>
      </p:sp>
      <p:sp>
        <p:nvSpPr>
          <p:cNvPr id="283" name="Shape 283"/>
          <p:cNvSpPr txBox="1"/>
          <p:nvPr/>
        </p:nvSpPr>
        <p:spPr>
          <a:xfrm>
            <a:off x="3730750" y="3543900"/>
            <a:ext cx="8435400" cy="508800"/>
          </a:xfrm>
          <a:prstGeom prst="rect">
            <a:avLst/>
          </a:prstGeom>
          <a:noFill/>
          <a:ln>
            <a:noFill/>
          </a:ln>
        </p:spPr>
        <p:txBody>
          <a:bodyPr lIns="91425" tIns="91425" rIns="91425" bIns="91425" anchor="ctr" anchorCtr="0">
            <a:noAutofit/>
          </a:bodyPr>
          <a:lstStyle/>
          <a:p>
            <a:pPr lvl="0" rtl="0">
              <a:buNone/>
            </a:pPr>
            <a:r>
              <a:rPr lang="en-US" sz="2040" dirty="0">
                <a:solidFill>
                  <a:srgbClr val="595959"/>
                </a:solidFill>
                <a:latin typeface="Source Sans Pro"/>
                <a:ea typeface="Source Sans Pro"/>
                <a:cs typeface="Source Sans Pro"/>
                <a:sym typeface="Source Sans Pro"/>
              </a:rPr>
              <a:t>California Office of Emergency Services</a:t>
            </a:r>
          </a:p>
        </p:txBody>
      </p:sp>
      <p:sp>
        <p:nvSpPr>
          <p:cNvPr id="284" name="Shape 284"/>
          <p:cNvSpPr txBox="1"/>
          <p:nvPr/>
        </p:nvSpPr>
        <p:spPr>
          <a:xfrm>
            <a:off x="3730750" y="4537262"/>
            <a:ext cx="4293000" cy="571800"/>
          </a:xfrm>
          <a:prstGeom prst="rect">
            <a:avLst/>
          </a:prstGeom>
          <a:noFill/>
          <a:ln>
            <a:noFill/>
          </a:ln>
        </p:spPr>
        <p:txBody>
          <a:bodyPr lIns="91425" tIns="91425" rIns="91425" bIns="91425" anchor="ctr" anchorCtr="0">
            <a:noAutofit/>
          </a:bodyPr>
          <a:lstStyle/>
          <a:p>
            <a:pPr lvl="0" rtl="0">
              <a:lnSpc>
                <a:spcPct val="80000"/>
              </a:lnSpc>
              <a:spcBef>
                <a:spcPts val="2000"/>
              </a:spcBef>
              <a:buNone/>
            </a:pPr>
            <a:r>
              <a:rPr lang="en-US" sz="2040" dirty="0">
                <a:solidFill>
                  <a:srgbClr val="595959"/>
                </a:solidFill>
                <a:latin typeface="Source Sans Pro"/>
                <a:ea typeface="Source Sans Pro"/>
                <a:cs typeface="Source Sans Pro"/>
                <a:sym typeface="Source Sans Pro"/>
              </a:rPr>
              <a:t>U.S. Geological Survey</a:t>
            </a:r>
          </a:p>
        </p:txBody>
      </p:sp>
    </p:spTree>
    <p:extLst>
      <p:ext uri="{BB962C8B-B14F-4D97-AF65-F5344CB8AC3E}">
        <p14:creationId xmlns:p14="http://schemas.microsoft.com/office/powerpoint/2010/main" val="382226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732366" y="148281"/>
            <a:ext cx="10723035" cy="1024401"/>
          </a:xfrm>
          <a:prstGeom prst="rect">
            <a:avLst/>
          </a:prstGeom>
          <a:noFill/>
          <a:ln>
            <a:noFill/>
          </a:ln>
        </p:spPr>
        <p:txBody>
          <a:bodyPr lIns="91425" tIns="45700" rIns="91425" bIns="45700" anchor="b" anchorCtr="0">
            <a:noAutofit/>
          </a:bodyPr>
          <a:lstStyle/>
          <a:p>
            <a:pPr marL="0" marR="0" lvl="0" indent="0" rtl="0">
              <a:spcBef>
                <a:spcPts val="0"/>
              </a:spcBef>
              <a:buClr>
                <a:schemeClr val="accent1"/>
              </a:buClr>
              <a:buSzPct val="25000"/>
              <a:buFont typeface="Source Sans Pro"/>
              <a:buNone/>
            </a:pPr>
            <a:r>
              <a:rPr lang="en-US" sz="4600" b="0" i="0" u="none" strike="noStrike" cap="none" dirty="0">
                <a:solidFill>
                  <a:schemeClr val="accent1"/>
                </a:solidFill>
                <a:latin typeface="Source Sans Pro"/>
                <a:ea typeface="Source Sans Pro"/>
                <a:cs typeface="Source Sans Pro"/>
                <a:sym typeface="Source Sans Pro"/>
              </a:rPr>
              <a:t>Clearinghouse Sub-Committees</a:t>
            </a:r>
          </a:p>
        </p:txBody>
      </p:sp>
      <p:sp>
        <p:nvSpPr>
          <p:cNvPr id="275" name="Shape 275"/>
          <p:cNvSpPr txBox="1">
            <a:spLocks noGrp="1"/>
          </p:cNvSpPr>
          <p:nvPr>
            <p:ph type="body" idx="1"/>
          </p:nvPr>
        </p:nvSpPr>
        <p:spPr>
          <a:xfrm>
            <a:off x="3387849" y="1805509"/>
            <a:ext cx="7527900" cy="374400"/>
          </a:xfrm>
          <a:prstGeom prst="rect">
            <a:avLst/>
          </a:prstGeom>
          <a:noFill/>
          <a:ln>
            <a:noFill/>
          </a:ln>
        </p:spPr>
        <p:txBody>
          <a:bodyPr lIns="91425" tIns="45700" rIns="91425" bIns="45700" anchor="ctr" anchorCtr="0">
            <a:noAutofit/>
          </a:bodyPr>
          <a:lstStyle/>
          <a:p>
            <a:pPr marL="0" marR="0" lvl="0" indent="0" algn="l" rtl="0">
              <a:spcBef>
                <a:spcPts val="0"/>
              </a:spcBef>
              <a:buClr>
                <a:srgbClr val="6DB7D7"/>
              </a:buClr>
              <a:buSzPct val="25000"/>
              <a:buFont typeface="Noto Sans Symbols"/>
              <a:buNone/>
            </a:pPr>
            <a:r>
              <a:rPr lang="en-US" sz="2040" b="1" i="0" u="none" strike="noStrike" cap="none" dirty="0">
                <a:solidFill>
                  <a:schemeClr val="tx1"/>
                </a:solidFill>
                <a:latin typeface="Source Sans Pro"/>
                <a:ea typeface="Source Sans Pro"/>
                <a:cs typeface="Source Sans Pro"/>
                <a:sym typeface="Source Sans Pro"/>
              </a:rPr>
              <a:t>IT Sub-Committee:</a:t>
            </a:r>
          </a:p>
          <a:p>
            <a:pPr marL="0" marR="0" lvl="0" indent="0" algn="l" rtl="0">
              <a:spcBef>
                <a:spcPts val="0"/>
              </a:spcBef>
              <a:buClr>
                <a:srgbClr val="6DB7D7"/>
              </a:buClr>
              <a:buSzPct val="25000"/>
              <a:buFont typeface="Noto Sans Symbols"/>
              <a:buNone/>
            </a:pPr>
            <a:r>
              <a:rPr lang="en-US" sz="2040" dirty="0"/>
              <a:t>	</a:t>
            </a:r>
            <a:r>
              <a:rPr lang="en-US" sz="2040" b="0" i="0" u="none" strike="noStrike" cap="none" dirty="0">
                <a:solidFill>
                  <a:srgbClr val="595959"/>
                </a:solidFill>
                <a:latin typeface="Source Sans Pro"/>
                <a:ea typeface="Source Sans Pro"/>
                <a:cs typeface="Source Sans Pro"/>
                <a:sym typeface="Source Sans Pro"/>
              </a:rPr>
              <a:t>Chair: Phil Beilin (Cit</a:t>
            </a:r>
            <a:r>
              <a:rPr lang="en-US" sz="2040" dirty="0"/>
              <a:t>y of Walnut Creek)</a:t>
            </a:r>
            <a:endParaRPr lang="en-US" sz="2040" b="0" i="0" u="none" strike="noStrike" cap="none" dirty="0">
              <a:solidFill>
                <a:srgbClr val="595959"/>
              </a:solidFill>
              <a:latin typeface="Source Sans Pro"/>
              <a:ea typeface="Source Sans Pro"/>
              <a:cs typeface="Source Sans Pro"/>
              <a:sym typeface="Source Sans Pro"/>
            </a:endParaRPr>
          </a:p>
        </p:txBody>
      </p:sp>
      <p:pic>
        <p:nvPicPr>
          <p:cNvPr id="2" name="Picture 1"/>
          <p:cNvPicPr>
            <a:picLocks noChangeAspect="1"/>
          </p:cNvPicPr>
          <p:nvPr/>
        </p:nvPicPr>
        <p:blipFill>
          <a:blip r:embed="rId3"/>
          <a:stretch>
            <a:fillRect/>
          </a:stretch>
        </p:blipFill>
        <p:spPr>
          <a:xfrm>
            <a:off x="403351" y="1379809"/>
            <a:ext cx="2857500" cy="1600200"/>
          </a:xfrm>
          <a:prstGeom prst="rect">
            <a:avLst/>
          </a:prstGeom>
        </p:spPr>
      </p:pic>
      <p:pic>
        <p:nvPicPr>
          <p:cNvPr id="5" name="Picture 4"/>
          <p:cNvPicPr>
            <a:picLocks noChangeAspect="1"/>
          </p:cNvPicPr>
          <p:nvPr/>
        </p:nvPicPr>
        <p:blipFill>
          <a:blip r:embed="rId4"/>
          <a:stretch>
            <a:fillRect/>
          </a:stretch>
        </p:blipFill>
        <p:spPr>
          <a:xfrm>
            <a:off x="2428780" y="2903540"/>
            <a:ext cx="1668669" cy="2055446"/>
          </a:xfrm>
          <a:prstGeom prst="rect">
            <a:avLst/>
          </a:prstGeom>
        </p:spPr>
      </p:pic>
      <p:sp>
        <p:nvSpPr>
          <p:cNvPr id="19" name="Shape 275"/>
          <p:cNvSpPr txBox="1">
            <a:spLocks/>
          </p:cNvSpPr>
          <p:nvPr/>
        </p:nvSpPr>
        <p:spPr>
          <a:xfrm>
            <a:off x="4346917" y="3536367"/>
            <a:ext cx="7527900" cy="3744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349250" marR="0" lvl="0" indent="-181610" algn="l" rtl="0">
              <a:lnSpc>
                <a:spcPct val="100000"/>
              </a:lnSpc>
              <a:spcBef>
                <a:spcPts val="2000"/>
              </a:spcBef>
              <a:spcAft>
                <a:spcPts val="0"/>
              </a:spcAft>
              <a:buClr>
                <a:srgbClr val="6DB7D7"/>
              </a:buClr>
              <a:buSzPct val="11000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685800" marR="0" lvl="1" indent="-189230" algn="l" rtl="0">
              <a:lnSpc>
                <a:spcPct val="100000"/>
              </a:lnSpc>
              <a:spcBef>
                <a:spcPts val="600"/>
              </a:spcBef>
              <a:spcAft>
                <a:spcPts val="0"/>
              </a:spcAft>
              <a:buClr>
                <a:srgbClr val="205C77"/>
              </a:buClr>
              <a:buSzPct val="11000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968375" marR="0" lvl="2" indent="-142875" algn="l" rtl="0">
              <a:lnSpc>
                <a:spcPct val="100000"/>
              </a:lnSpc>
              <a:spcBef>
                <a:spcPts val="600"/>
              </a:spcBef>
              <a:spcAft>
                <a:spcPts val="0"/>
              </a:spcAft>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263650" marR="0" lvl="3" indent="-172719" algn="l" rtl="0">
              <a:lnSpc>
                <a:spcPct val="100000"/>
              </a:lnSpc>
              <a:spcBef>
                <a:spcPts val="600"/>
              </a:spcBef>
              <a:spcAft>
                <a:spcPts val="0"/>
              </a:spcAft>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lnSpc>
                <a:spcPct val="100000"/>
              </a:lnSpc>
              <a:spcBef>
                <a:spcPts val="600"/>
              </a:spcBef>
              <a:spcAft>
                <a:spcPts val="0"/>
              </a:spcAft>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1828800" marR="0" lvl="5" indent="-166370" algn="l" rtl="0">
              <a:lnSpc>
                <a:spcPct val="100000"/>
              </a:lnSpc>
              <a:spcBef>
                <a:spcPts val="360"/>
              </a:spcBef>
              <a:spcAft>
                <a:spcPts val="0"/>
              </a:spcAft>
              <a:buClr>
                <a:schemeClr val="accent2"/>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2117725" marR="0" lvl="6" indent="-163195" algn="l" rtl="0">
              <a:lnSpc>
                <a:spcPct val="100000"/>
              </a:lnSpc>
              <a:spcBef>
                <a:spcPts val="360"/>
              </a:spcBef>
              <a:spcAft>
                <a:spcPts val="0"/>
              </a:spcAft>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2398712" marR="0" lvl="7" indent="-164782" algn="l" rtl="0">
              <a:lnSpc>
                <a:spcPct val="100000"/>
              </a:lnSpc>
              <a:spcBef>
                <a:spcPts val="360"/>
              </a:spcBef>
              <a:spcAft>
                <a:spcPts val="0"/>
              </a:spcAft>
              <a:buClr>
                <a:schemeClr val="accent2"/>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2689225" marR="0" lvl="8" indent="-163195" algn="l" rtl="0">
              <a:lnSpc>
                <a:spcPct val="100000"/>
              </a:lnSpc>
              <a:spcBef>
                <a:spcPts val="360"/>
              </a:spcBef>
              <a:spcAft>
                <a:spcPts val="0"/>
              </a:spcAft>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pPr marL="0" indent="0">
              <a:spcBef>
                <a:spcPts val="0"/>
              </a:spcBef>
              <a:buSzPct val="25000"/>
              <a:buFont typeface="Noto Sans Symbols"/>
              <a:buNone/>
            </a:pPr>
            <a:r>
              <a:rPr lang="en-US" sz="2040" b="1" dirty="0">
                <a:solidFill>
                  <a:schemeClr val="tx1"/>
                </a:solidFill>
              </a:rPr>
              <a:t>Outreach Sub-Committee:</a:t>
            </a:r>
          </a:p>
          <a:p>
            <a:pPr marL="0" indent="0">
              <a:spcBef>
                <a:spcPts val="0"/>
              </a:spcBef>
              <a:buSzPct val="25000"/>
              <a:buFont typeface="Noto Sans Symbols"/>
              <a:buNone/>
            </a:pPr>
            <a:r>
              <a:rPr lang="en-US" sz="2040" dirty="0"/>
              <a:t>	Chair: Paula Scalingi (Bay Area Center for Regional Disaster 		Resilience)</a:t>
            </a:r>
          </a:p>
        </p:txBody>
      </p:sp>
      <p:pic>
        <p:nvPicPr>
          <p:cNvPr id="7" name="Picture 6"/>
          <p:cNvPicPr>
            <a:picLocks noChangeAspect="1"/>
          </p:cNvPicPr>
          <p:nvPr/>
        </p:nvPicPr>
        <p:blipFill>
          <a:blip r:embed="rId5"/>
          <a:stretch>
            <a:fillRect/>
          </a:stretch>
        </p:blipFill>
        <p:spPr>
          <a:xfrm>
            <a:off x="3387849" y="4855232"/>
            <a:ext cx="2849451" cy="1709671"/>
          </a:xfrm>
          <a:prstGeom prst="rect">
            <a:avLst/>
          </a:prstGeom>
        </p:spPr>
      </p:pic>
      <p:sp>
        <p:nvSpPr>
          <p:cNvPr id="21" name="Shape 275"/>
          <p:cNvSpPr txBox="1">
            <a:spLocks/>
          </p:cNvSpPr>
          <p:nvPr/>
        </p:nvSpPr>
        <p:spPr>
          <a:xfrm>
            <a:off x="6338900" y="5267225"/>
            <a:ext cx="7527900" cy="3744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349250" marR="0" lvl="0" indent="-181610" algn="l" rtl="0">
              <a:lnSpc>
                <a:spcPct val="100000"/>
              </a:lnSpc>
              <a:spcBef>
                <a:spcPts val="2000"/>
              </a:spcBef>
              <a:spcAft>
                <a:spcPts val="0"/>
              </a:spcAft>
              <a:buClr>
                <a:srgbClr val="6DB7D7"/>
              </a:buClr>
              <a:buSzPct val="11000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685800" marR="0" lvl="1" indent="-189230" algn="l" rtl="0">
              <a:lnSpc>
                <a:spcPct val="100000"/>
              </a:lnSpc>
              <a:spcBef>
                <a:spcPts val="600"/>
              </a:spcBef>
              <a:spcAft>
                <a:spcPts val="0"/>
              </a:spcAft>
              <a:buClr>
                <a:srgbClr val="205C77"/>
              </a:buClr>
              <a:buSzPct val="11000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968375" marR="0" lvl="2" indent="-142875" algn="l" rtl="0">
              <a:lnSpc>
                <a:spcPct val="100000"/>
              </a:lnSpc>
              <a:spcBef>
                <a:spcPts val="600"/>
              </a:spcBef>
              <a:spcAft>
                <a:spcPts val="0"/>
              </a:spcAft>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263650" marR="0" lvl="3" indent="-172719" algn="l" rtl="0">
              <a:lnSpc>
                <a:spcPct val="100000"/>
              </a:lnSpc>
              <a:spcBef>
                <a:spcPts val="600"/>
              </a:spcBef>
              <a:spcAft>
                <a:spcPts val="0"/>
              </a:spcAft>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lnSpc>
                <a:spcPct val="100000"/>
              </a:lnSpc>
              <a:spcBef>
                <a:spcPts val="600"/>
              </a:spcBef>
              <a:spcAft>
                <a:spcPts val="0"/>
              </a:spcAft>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1828800" marR="0" lvl="5" indent="-166370" algn="l" rtl="0">
              <a:lnSpc>
                <a:spcPct val="100000"/>
              </a:lnSpc>
              <a:spcBef>
                <a:spcPts val="360"/>
              </a:spcBef>
              <a:spcAft>
                <a:spcPts val="0"/>
              </a:spcAft>
              <a:buClr>
                <a:schemeClr val="accent2"/>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2117725" marR="0" lvl="6" indent="-163195" algn="l" rtl="0">
              <a:lnSpc>
                <a:spcPct val="100000"/>
              </a:lnSpc>
              <a:spcBef>
                <a:spcPts val="360"/>
              </a:spcBef>
              <a:spcAft>
                <a:spcPts val="0"/>
              </a:spcAft>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2398712" marR="0" lvl="7" indent="-164782" algn="l" rtl="0">
              <a:lnSpc>
                <a:spcPct val="100000"/>
              </a:lnSpc>
              <a:spcBef>
                <a:spcPts val="360"/>
              </a:spcBef>
              <a:spcAft>
                <a:spcPts val="0"/>
              </a:spcAft>
              <a:buClr>
                <a:schemeClr val="accent2"/>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2689225" marR="0" lvl="8" indent="-163195" algn="l" rtl="0">
              <a:lnSpc>
                <a:spcPct val="100000"/>
              </a:lnSpc>
              <a:spcBef>
                <a:spcPts val="360"/>
              </a:spcBef>
              <a:spcAft>
                <a:spcPts val="0"/>
              </a:spcAft>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pPr marL="0" indent="0">
              <a:spcBef>
                <a:spcPts val="0"/>
              </a:spcBef>
              <a:buSzPct val="25000"/>
              <a:buFont typeface="Noto Sans Symbols"/>
              <a:buNone/>
            </a:pPr>
            <a:r>
              <a:rPr lang="en-US" sz="2040" b="1" dirty="0">
                <a:solidFill>
                  <a:schemeClr val="tx1"/>
                </a:solidFill>
              </a:rPr>
              <a:t>Overflight  Sub-Committee:</a:t>
            </a:r>
          </a:p>
          <a:p>
            <a:pPr marL="0" indent="0">
              <a:spcBef>
                <a:spcPts val="0"/>
              </a:spcBef>
              <a:buSzPct val="25000"/>
              <a:buFont typeface="Noto Sans Symbols"/>
              <a:buNone/>
            </a:pPr>
            <a:r>
              <a:rPr lang="en-US" sz="2040" dirty="0"/>
              <a:t>	Chair:  Ken Hudnut (USGS</a:t>
            </a:r>
            <a:r>
              <a:rPr lang="en-US" sz="2040" dirty="0" smtClean="0"/>
              <a:t>)</a:t>
            </a:r>
          </a:p>
          <a:p>
            <a:pPr marL="0" indent="0">
              <a:spcBef>
                <a:spcPts val="0"/>
              </a:spcBef>
              <a:buSzPct val="25000"/>
              <a:buFont typeface="Noto Sans Symbols"/>
              <a:buNone/>
            </a:pPr>
            <a:endParaRPr lang="en-US" sz="2040" dirty="0"/>
          </a:p>
          <a:p>
            <a:pPr marL="0" indent="0">
              <a:spcBef>
                <a:spcPts val="0"/>
              </a:spcBef>
              <a:buSzPct val="25000"/>
              <a:buFont typeface="Noto Sans Symbols"/>
              <a:buNone/>
            </a:pPr>
            <a:r>
              <a:rPr lang="en-US" sz="2040" dirty="0" smtClean="0"/>
              <a:t>	Cal OES Air Coordination Group:</a:t>
            </a:r>
          </a:p>
          <a:p>
            <a:pPr marL="0" indent="0">
              <a:spcBef>
                <a:spcPts val="0"/>
              </a:spcBef>
              <a:buSzPct val="25000"/>
              <a:buFont typeface="Noto Sans Symbols"/>
              <a:buNone/>
            </a:pPr>
            <a:r>
              <a:rPr lang="en-US" sz="2040" dirty="0"/>
              <a:t>	</a:t>
            </a:r>
            <a:r>
              <a:rPr lang="en-US" sz="2040" dirty="0" smtClean="0"/>
              <a:t>	Derek Kantar</a:t>
            </a:r>
            <a:endParaRPr lang="en-US" sz="2040" dirty="0"/>
          </a:p>
        </p:txBody>
      </p:sp>
    </p:spTree>
    <p:extLst>
      <p:ext uri="{BB962C8B-B14F-4D97-AF65-F5344CB8AC3E}">
        <p14:creationId xmlns:p14="http://schemas.microsoft.com/office/powerpoint/2010/main" val="816467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732366" y="107576"/>
            <a:ext cx="10723035" cy="1336956"/>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Source Sans Pro"/>
              <a:buNone/>
            </a:pPr>
            <a:r>
              <a:rPr lang="en-US" sz="4600" b="0" i="0" u="none" strike="noStrike" cap="none" dirty="0">
                <a:solidFill>
                  <a:schemeClr val="tx1">
                    <a:lumMod val="95000"/>
                    <a:lumOff val="5000"/>
                  </a:schemeClr>
                </a:solidFill>
                <a:latin typeface="Source Sans Pro"/>
                <a:ea typeface="Source Sans Pro"/>
                <a:cs typeface="Source Sans Pro"/>
                <a:sym typeface="Source Sans Pro"/>
              </a:rPr>
              <a:t>Clearinghouse Objectives</a:t>
            </a:r>
          </a:p>
        </p:txBody>
      </p:sp>
      <p:sp>
        <p:nvSpPr>
          <p:cNvPr id="308" name="Shape 308"/>
          <p:cNvSpPr txBox="1">
            <a:spLocks noGrp="1"/>
          </p:cNvSpPr>
          <p:nvPr>
            <p:ph type="body" idx="1"/>
          </p:nvPr>
        </p:nvSpPr>
        <p:spPr>
          <a:xfrm>
            <a:off x="561450" y="1167900"/>
            <a:ext cx="7111500" cy="5043600"/>
          </a:xfrm>
          <a:prstGeom prst="rect">
            <a:avLst/>
          </a:prstGeom>
          <a:noFill/>
          <a:ln>
            <a:noFill/>
          </a:ln>
        </p:spPr>
        <p:txBody>
          <a:bodyPr lIns="91425" tIns="45700" rIns="91425" bIns="45700" anchor="t" anchorCtr="0">
            <a:noAutofit/>
          </a:bodyPr>
          <a:lstStyle/>
          <a:p>
            <a:pPr marL="349250" marR="0" lvl="0" indent="-349250" algn="l" rtl="0">
              <a:lnSpc>
                <a:spcPct val="80000"/>
              </a:lnSpc>
              <a:spcBef>
                <a:spcPts val="0"/>
              </a:spcBef>
              <a:spcAft>
                <a:spcPts val="0"/>
              </a:spcAft>
              <a:buClr>
                <a:srgbClr val="6DB7D7"/>
              </a:buClr>
              <a:buSzPct val="107684"/>
              <a:buFont typeface="Noto Sans Symbols"/>
              <a:buChar char="●"/>
            </a:pPr>
            <a:r>
              <a:rPr lang="en-US" sz="1860" b="0" i="0" u="none" strike="noStrike" cap="none" dirty="0">
                <a:solidFill>
                  <a:srgbClr val="595959"/>
                </a:solidFill>
                <a:latin typeface="Source Sans Pro"/>
                <a:ea typeface="Source Sans Pro"/>
                <a:cs typeface="Source Sans Pro"/>
                <a:sym typeface="Source Sans Pro"/>
              </a:rPr>
              <a:t>Facilitate  field investigations by earth scientists, engineers and social scientists, who converge on the disaster site</a:t>
            </a:r>
          </a:p>
          <a:p>
            <a:pPr marL="349250" marR="0" lvl="0" indent="-349250" algn="l" rtl="0">
              <a:lnSpc>
                <a:spcPct val="80000"/>
              </a:lnSpc>
              <a:spcBef>
                <a:spcPts val="2000"/>
              </a:spcBef>
              <a:spcAft>
                <a:spcPts val="0"/>
              </a:spcAft>
              <a:buClr>
                <a:srgbClr val="6DB7D7"/>
              </a:buClr>
              <a:buSzPct val="107684"/>
              <a:buFont typeface="Noto Sans Symbols"/>
              <a:buChar char="●"/>
            </a:pPr>
            <a:r>
              <a:rPr lang="en-US" sz="1860" b="0" i="0" u="none" strike="noStrike" cap="none" dirty="0" smtClean="0">
                <a:solidFill>
                  <a:srgbClr val="595959"/>
                </a:solidFill>
                <a:latin typeface="Source Sans Pro"/>
                <a:ea typeface="Source Sans Pro"/>
                <a:cs typeface="Source Sans Pro"/>
                <a:sym typeface="Source Sans Pro"/>
              </a:rPr>
              <a:t>Synthesize </a:t>
            </a:r>
            <a:r>
              <a:rPr lang="en-US" sz="1860" b="0" i="0" u="none" strike="noStrike" cap="none" dirty="0">
                <a:solidFill>
                  <a:srgbClr val="595959"/>
                </a:solidFill>
                <a:latin typeface="Source Sans Pro"/>
                <a:ea typeface="Source Sans Pro"/>
                <a:cs typeface="Source Sans Pro"/>
                <a:sym typeface="Source Sans Pro"/>
              </a:rPr>
              <a:t>information for response agencies</a:t>
            </a:r>
          </a:p>
          <a:p>
            <a:pPr marL="349250" marR="0" lvl="0" indent="-349250" algn="l" rtl="0">
              <a:lnSpc>
                <a:spcPct val="80000"/>
              </a:lnSpc>
              <a:spcBef>
                <a:spcPts val="2000"/>
              </a:spcBef>
              <a:buClr>
                <a:srgbClr val="6DB7D7"/>
              </a:buClr>
              <a:buSzPct val="107684"/>
              <a:buFont typeface="Noto Sans Symbols"/>
              <a:buChar char="●"/>
            </a:pPr>
            <a:r>
              <a:rPr lang="en-US" sz="1860" b="0" i="0" u="none" strike="noStrike" cap="none" dirty="0">
                <a:solidFill>
                  <a:srgbClr val="595959"/>
                </a:solidFill>
                <a:latin typeface="Source Sans Pro"/>
                <a:ea typeface="Source Sans Pro"/>
                <a:cs typeface="Source Sans Pro"/>
                <a:sym typeface="Source Sans Pro"/>
              </a:rPr>
              <a:t>Clearinghouse </a:t>
            </a:r>
            <a:r>
              <a:rPr lang="en-US" sz="1860" b="0" i="0" u="sng" strike="noStrike" cap="none" dirty="0">
                <a:solidFill>
                  <a:srgbClr val="595959"/>
                </a:solidFill>
                <a:latin typeface="Source Sans Pro"/>
                <a:ea typeface="Source Sans Pro"/>
                <a:cs typeface="Source Sans Pro"/>
                <a:sym typeface="Source Sans Pro"/>
              </a:rPr>
              <a:t>does not</a:t>
            </a:r>
            <a:r>
              <a:rPr lang="en-US" sz="1860" dirty="0"/>
              <a:t> </a:t>
            </a:r>
            <a:r>
              <a:rPr lang="en-US" sz="1860" b="0" i="0" u="none" strike="noStrike" cap="none" dirty="0">
                <a:solidFill>
                  <a:srgbClr val="595959"/>
                </a:solidFill>
                <a:latin typeface="Source Sans Pro"/>
                <a:ea typeface="Source Sans Pro"/>
                <a:cs typeface="Source Sans Pro"/>
                <a:sym typeface="Source Sans Pro"/>
              </a:rPr>
              <a:t>direct or control activities of </a:t>
            </a:r>
            <a:r>
              <a:rPr lang="en-US" sz="1860" b="0" i="0" u="none" strike="noStrike" cap="none" dirty="0" smtClean="0">
                <a:solidFill>
                  <a:srgbClr val="595959"/>
                </a:solidFill>
                <a:latin typeface="Source Sans Pro"/>
                <a:ea typeface="Source Sans Pro"/>
                <a:cs typeface="Source Sans Pro"/>
                <a:sym typeface="Source Sans Pro"/>
              </a:rPr>
              <a:t>participants</a:t>
            </a:r>
          </a:p>
          <a:p>
            <a:pPr marL="349250" marR="0" lvl="0" indent="-349250" algn="l" rtl="0">
              <a:lnSpc>
                <a:spcPct val="80000"/>
              </a:lnSpc>
              <a:spcBef>
                <a:spcPts val="2000"/>
              </a:spcBef>
              <a:buClr>
                <a:srgbClr val="6DB7D7"/>
              </a:buClr>
              <a:buSzPct val="107684"/>
              <a:buFont typeface="Noto Sans Symbols"/>
              <a:buChar char="●"/>
            </a:pPr>
            <a:r>
              <a:rPr lang="en-US" sz="1860" dirty="0" smtClean="0">
                <a:solidFill>
                  <a:srgbClr val="595959"/>
                </a:solidFill>
                <a:latin typeface="Source Sans Pro"/>
                <a:ea typeface="Source Sans Pro"/>
                <a:cs typeface="Source Sans Pro"/>
                <a:sym typeface="Source Sans Pro"/>
              </a:rPr>
              <a:t>Facilitate Geospatial data sharing</a:t>
            </a:r>
          </a:p>
          <a:p>
            <a:pPr marL="349250" marR="0" lvl="0" indent="-349250" algn="l" rtl="0">
              <a:lnSpc>
                <a:spcPct val="80000"/>
              </a:lnSpc>
              <a:spcBef>
                <a:spcPts val="2000"/>
              </a:spcBef>
              <a:buClr>
                <a:srgbClr val="6DB7D7"/>
              </a:buClr>
              <a:buSzPct val="107684"/>
              <a:buFont typeface="Noto Sans Symbols"/>
              <a:buChar char="●"/>
            </a:pPr>
            <a:r>
              <a:rPr lang="en-US" sz="1860" b="0" i="0" u="none" strike="noStrike" cap="none" dirty="0" smtClean="0">
                <a:solidFill>
                  <a:srgbClr val="595959"/>
                </a:solidFill>
                <a:latin typeface="Source Sans Pro"/>
                <a:ea typeface="Source Sans Pro"/>
                <a:cs typeface="Source Sans Pro"/>
                <a:sym typeface="Source Sans Pro"/>
              </a:rPr>
              <a:t>Develop work flows for information sharing from planning through recovery</a:t>
            </a:r>
            <a:endParaRPr lang="en-US" sz="1860" b="0" i="0" u="none" strike="noStrike" cap="none" dirty="0">
              <a:solidFill>
                <a:srgbClr val="595959"/>
              </a:solidFill>
              <a:latin typeface="Source Sans Pro"/>
              <a:ea typeface="Source Sans Pro"/>
              <a:cs typeface="Source Sans Pro"/>
              <a:sym typeface="Source Sans Pro"/>
            </a:endParaRPr>
          </a:p>
        </p:txBody>
      </p:sp>
      <p:sp>
        <p:nvSpPr>
          <p:cNvPr id="311" name="Shape 311"/>
          <p:cNvSpPr txBox="1"/>
          <p:nvPr/>
        </p:nvSpPr>
        <p:spPr>
          <a:xfrm>
            <a:off x="7315654" y="4526016"/>
            <a:ext cx="3990348"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dirty="0">
                <a:solidFill>
                  <a:schemeClr val="lt1"/>
                </a:solidFill>
                <a:latin typeface="Source Sans Pro"/>
                <a:ea typeface="Source Sans Pro"/>
                <a:cs typeface="Source Sans Pro"/>
                <a:sym typeface="Source Sans Pro"/>
              </a:rPr>
              <a:t>Nisqually, WA Clearinghouse, Feb. 2001</a:t>
            </a:r>
          </a:p>
        </p:txBody>
      </p:sp>
      <p:pic>
        <p:nvPicPr>
          <p:cNvPr id="312" name="Shape 312"/>
          <p:cNvPicPr preferRelativeResize="0"/>
          <p:nvPr/>
        </p:nvPicPr>
        <p:blipFill rotWithShape="1">
          <a:blip r:embed="rId3">
            <a:alphaModFix/>
          </a:blip>
          <a:srcRect l="7270"/>
          <a:stretch/>
        </p:blipFill>
        <p:spPr>
          <a:xfrm>
            <a:off x="7901638" y="3446410"/>
            <a:ext cx="3816600" cy="2901900"/>
          </a:xfrm>
          <a:prstGeom prst="rect">
            <a:avLst/>
          </a:prstGeom>
          <a:noFill/>
          <a:ln w="9525" cap="flat" cmpd="sng">
            <a:solidFill>
              <a:schemeClr val="dk1"/>
            </a:solidFill>
            <a:prstDash val="solid"/>
            <a:miter/>
            <a:headEnd type="none" w="med" len="med"/>
            <a:tailEnd type="none" w="med" len="med"/>
          </a:ln>
        </p:spPr>
      </p:pic>
      <p:pic>
        <p:nvPicPr>
          <p:cNvPr id="2" name="Picture 1"/>
          <p:cNvPicPr>
            <a:picLocks noChangeAspect="1"/>
          </p:cNvPicPr>
          <p:nvPr/>
        </p:nvPicPr>
        <p:blipFill>
          <a:blip r:embed="rId4"/>
          <a:stretch>
            <a:fillRect/>
          </a:stretch>
        </p:blipFill>
        <p:spPr>
          <a:xfrm>
            <a:off x="7843866" y="290809"/>
            <a:ext cx="3810000" cy="2857500"/>
          </a:xfrm>
          <a:prstGeom prst="rect">
            <a:avLst/>
          </a:prstGeom>
        </p:spPr>
      </p:pic>
      <p:sp>
        <p:nvSpPr>
          <p:cNvPr id="3" name="TextBox 2"/>
          <p:cNvSpPr txBox="1"/>
          <p:nvPr/>
        </p:nvSpPr>
        <p:spPr>
          <a:xfrm>
            <a:off x="8342188" y="2854469"/>
            <a:ext cx="4760798" cy="261610"/>
          </a:xfrm>
          <a:prstGeom prst="rect">
            <a:avLst/>
          </a:prstGeom>
          <a:noFill/>
        </p:spPr>
        <p:txBody>
          <a:bodyPr wrap="square" rtlCol="0">
            <a:spAutoFit/>
          </a:bodyPr>
          <a:lstStyle/>
          <a:p>
            <a:r>
              <a:rPr lang="en-US" sz="1100" dirty="0">
                <a:solidFill>
                  <a:schemeClr val="bg1"/>
                </a:solidFill>
              </a:rPr>
              <a:t>2014 S. Napa Earthquake, </a:t>
            </a:r>
            <a:r>
              <a:rPr lang="en-US" sz="800" dirty="0">
                <a:solidFill>
                  <a:schemeClr val="bg1"/>
                </a:solidFill>
              </a:rPr>
              <a:t>DR-4193        (photo A.Rosinski)</a:t>
            </a:r>
          </a:p>
        </p:txBody>
      </p:sp>
    </p:spTree>
    <p:extLst>
      <p:ext uri="{BB962C8B-B14F-4D97-AF65-F5344CB8AC3E}">
        <p14:creationId xmlns:p14="http://schemas.microsoft.com/office/powerpoint/2010/main" val="192663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59490594"/>
              </p:ext>
            </p:extLst>
          </p:nvPr>
        </p:nvGraphicFramePr>
        <p:xfrm>
          <a:off x="1965159" y="949158"/>
          <a:ext cx="8622631" cy="5659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37"/>
          <p:cNvSpPr txBox="1">
            <a:spLocks/>
          </p:cNvSpPr>
          <p:nvPr/>
        </p:nvSpPr>
        <p:spPr>
          <a:xfrm>
            <a:off x="0" y="-240615"/>
            <a:ext cx="11919581" cy="1001128"/>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accent1"/>
              </a:buClr>
              <a:buSzPct val="25000"/>
              <a:buFont typeface="Source Sans Pro"/>
              <a:buNone/>
            </a:pPr>
            <a:r>
              <a:rPr lang="en-US" sz="4600" dirty="0" smtClean="0">
                <a:solidFill>
                  <a:schemeClr val="accent1"/>
                </a:solidFill>
                <a:latin typeface="Source Sans Pro"/>
                <a:ea typeface="Source Sans Pro"/>
                <a:cs typeface="Source Sans Pro"/>
                <a:sym typeface="Source Sans Pro"/>
              </a:rPr>
              <a:t>Clearinghouse Exercise Successes</a:t>
            </a:r>
            <a:endParaRPr lang="en-US" sz="4600" dirty="0">
              <a:solidFill>
                <a:schemeClr val="accent1"/>
              </a:solidFill>
              <a:latin typeface="Source Sans Pro"/>
              <a:ea typeface="Source Sans Pro"/>
              <a:cs typeface="Source Sans Pro"/>
              <a:sym typeface="Source Sans Pro"/>
            </a:endParaRPr>
          </a:p>
        </p:txBody>
      </p:sp>
      <p:sp>
        <p:nvSpPr>
          <p:cNvPr id="6" name="TextBox 5"/>
          <p:cNvSpPr txBox="1"/>
          <p:nvPr/>
        </p:nvSpPr>
        <p:spPr>
          <a:xfrm>
            <a:off x="5289200" y="3456825"/>
            <a:ext cx="2539864" cy="461665"/>
          </a:xfrm>
          <a:prstGeom prst="rect">
            <a:avLst/>
          </a:prstGeom>
          <a:noFill/>
        </p:spPr>
        <p:txBody>
          <a:bodyPr wrap="square" rtlCol="0">
            <a:spAutoFit/>
          </a:bodyPr>
          <a:lstStyle/>
          <a:p>
            <a:r>
              <a:rPr lang="en-US" sz="2400" b="1" dirty="0" smtClean="0">
                <a:solidFill>
                  <a:srgbClr val="FF0000"/>
                </a:solidFill>
                <a:effectLst>
                  <a:glow rad="101600">
                    <a:srgbClr val="FFFF00">
                      <a:alpha val="75000"/>
                    </a:srgbClr>
                  </a:glow>
                </a:effectLst>
              </a:rPr>
              <a:t>9 EXERCISES</a:t>
            </a:r>
            <a:endParaRPr lang="en-US" sz="2400" dirty="0"/>
          </a:p>
        </p:txBody>
      </p:sp>
    </p:spTree>
    <p:extLst>
      <p:ext uri="{BB962C8B-B14F-4D97-AF65-F5344CB8AC3E}">
        <p14:creationId xmlns:p14="http://schemas.microsoft.com/office/powerpoint/2010/main" val="83559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4664" y="-76200"/>
            <a:ext cx="9749971" cy="685800"/>
          </a:xfrm>
        </p:spPr>
        <p:txBody>
          <a:bodyPr lIns="91425" tIns="0" rIns="91425" bIns="0" anchor="b" anchorCtr="0">
            <a:noAutofit/>
          </a:bodyPr>
          <a:lstStyle/>
          <a:p>
            <a:r>
              <a:rPr lang="en-US" sz="3200" dirty="0"/>
              <a:t>Coordination And Collaboration</a:t>
            </a:r>
            <a:r>
              <a:rPr lang="en-US" sz="3200" b="1" dirty="0">
                <a:solidFill>
                  <a:schemeClr val="bg1"/>
                </a:solidFill>
                <a:latin typeface="Arial" panose="020B0604020202020204" pitchFamily="34" charset="0"/>
                <a:cs typeface="Arial" panose="020B0604020202020204" pitchFamily="34" charset="0"/>
              </a:rPr>
              <a:t>:</a:t>
            </a:r>
          </a:p>
        </p:txBody>
      </p:sp>
      <p:grpSp>
        <p:nvGrpSpPr>
          <p:cNvPr id="5" name="Group 4"/>
          <p:cNvGrpSpPr/>
          <p:nvPr/>
        </p:nvGrpSpPr>
        <p:grpSpPr>
          <a:xfrm>
            <a:off x="1686666" y="1371600"/>
            <a:ext cx="8680172" cy="5168620"/>
            <a:chOff x="1686666" y="1371600"/>
            <a:chExt cx="8680172" cy="516862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330" y="2573431"/>
              <a:ext cx="1400291" cy="1402001"/>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489" y="2138922"/>
              <a:ext cx="1814237" cy="711636"/>
            </a:xfrm>
            <a:prstGeom prst="rect">
              <a:avLst/>
            </a:prstGeom>
          </p:spPr>
        </p:pic>
        <p:pic>
          <p:nvPicPr>
            <p:cNvPr id="58" name="Picture 18" descr="G:\Grpfiles\SFShare\Anne\Clearinghouse\CH exercises\ShakeOut\ShakeOut 2013\logos\walnut creek.jpg"/>
            <p:cNvPicPr>
              <a:picLocks noChangeAspect="1" noChangeArrowheads="1"/>
            </p:cNvPicPr>
            <p:nvPr/>
          </p:nvPicPr>
          <p:blipFill>
            <a:blip r:embed="rId5" cstate="print"/>
            <a:srcRect/>
            <a:stretch>
              <a:fillRect/>
            </a:stretch>
          </p:blipFill>
          <p:spPr bwMode="auto">
            <a:xfrm>
              <a:off x="5181600" y="5486400"/>
              <a:ext cx="877112" cy="1053820"/>
            </a:xfrm>
            <a:prstGeom prst="rect">
              <a:avLst/>
            </a:prstGeom>
            <a:noFill/>
            <a:ln w="9525">
              <a:noFill/>
              <a:miter lim="800000"/>
              <a:headEnd/>
              <a:tailEnd/>
            </a:ln>
          </p:spPr>
        </p:pic>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5400" y="2590800"/>
              <a:ext cx="1214023" cy="1215506"/>
            </a:xfrm>
            <a:prstGeom prst="rect">
              <a:avLst/>
            </a:prstGeom>
          </p:spPr>
        </p:pic>
        <p:pic>
          <p:nvPicPr>
            <p:cNvPr id="60" name="Picture 59" descr="cgs_logo_2006.jpg"/>
            <p:cNvPicPr>
              <a:picLocks noChangeAspect="1"/>
            </p:cNvPicPr>
            <p:nvPr/>
          </p:nvPicPr>
          <p:blipFill>
            <a:blip r:embed="rId7" cstate="print"/>
            <a:stretch>
              <a:fillRect/>
            </a:stretch>
          </p:blipFill>
          <p:spPr>
            <a:xfrm>
              <a:off x="5720055" y="1428521"/>
              <a:ext cx="986381" cy="1214008"/>
            </a:xfrm>
            <a:prstGeom prst="rect">
              <a:avLst/>
            </a:prstGeom>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3006" y="1445495"/>
              <a:ext cx="1196409" cy="939709"/>
            </a:xfrm>
            <a:prstGeom prst="rect">
              <a:avLst/>
            </a:prstGeom>
          </p:spPr>
        </p:pic>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8152" y="1371600"/>
              <a:ext cx="1645879" cy="681767"/>
            </a:xfrm>
            <a:prstGeom prst="rect">
              <a:avLst/>
            </a:prstGeom>
          </p:spPr>
        </p:pic>
        <p:grpSp>
          <p:nvGrpSpPr>
            <p:cNvPr id="63" name="Group 62"/>
            <p:cNvGrpSpPr/>
            <p:nvPr/>
          </p:nvGrpSpPr>
          <p:grpSpPr>
            <a:xfrm>
              <a:off x="1686666" y="3014471"/>
              <a:ext cx="2084225" cy="777445"/>
              <a:chOff x="3379555" y="2895600"/>
              <a:chExt cx="2362277" cy="881162"/>
            </a:xfrm>
          </p:grpSpPr>
          <p:pic>
            <p:nvPicPr>
              <p:cNvPr id="84" name="Picture 83"/>
              <p:cNvPicPr>
                <a:picLocks noChangeAspect="1"/>
              </p:cNvPicPr>
              <p:nvPr/>
            </p:nvPicPr>
            <p:blipFill>
              <a:blip r:embed="rId10"/>
              <a:stretch>
                <a:fillRect/>
              </a:stretch>
            </p:blipFill>
            <p:spPr>
              <a:xfrm>
                <a:off x="3540311" y="2895600"/>
                <a:ext cx="2176416" cy="590621"/>
              </a:xfrm>
              <a:prstGeom prst="rect">
                <a:avLst/>
              </a:prstGeom>
            </p:spPr>
          </p:pic>
          <p:sp>
            <p:nvSpPr>
              <p:cNvPr id="85" name="TextBox 84"/>
              <p:cNvSpPr txBox="1"/>
              <p:nvPr/>
            </p:nvSpPr>
            <p:spPr>
              <a:xfrm>
                <a:off x="3379555" y="3427925"/>
                <a:ext cx="2362277" cy="348837"/>
              </a:xfrm>
              <a:prstGeom prst="rect">
                <a:avLst/>
              </a:prstGeom>
              <a:noFill/>
            </p:spPr>
            <p:txBody>
              <a:bodyPr wrap="none" rtlCol="0">
                <a:spAutoFit/>
              </a:bodyPr>
              <a:lstStyle/>
              <a:p>
                <a:r>
                  <a:rPr lang="en-US" dirty="0">
                    <a:solidFill>
                      <a:prstClr val="black"/>
                    </a:solidFill>
                  </a:rPr>
                  <a:t>Emergency Function-10</a:t>
                </a:r>
              </a:p>
            </p:txBody>
          </p:sp>
        </p:grpSp>
        <p:grpSp>
          <p:nvGrpSpPr>
            <p:cNvPr id="64" name="Group 63"/>
            <p:cNvGrpSpPr/>
            <p:nvPr/>
          </p:nvGrpSpPr>
          <p:grpSpPr>
            <a:xfrm>
              <a:off x="8381999" y="3962399"/>
              <a:ext cx="1984839" cy="1177382"/>
              <a:chOff x="4331800" y="4000691"/>
              <a:chExt cx="2249632" cy="1334454"/>
            </a:xfrm>
          </p:grpSpPr>
          <p:pic>
            <p:nvPicPr>
              <p:cNvPr id="82" name="Picture 1" descr="http://cdphintranet/SiteCollectionImages/CDPH%20Logos/LogoCDPH-jpg-v.2-Col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8587" y="4000691"/>
                <a:ext cx="1230084" cy="103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 name="TextBox 82"/>
              <p:cNvSpPr txBox="1"/>
              <p:nvPr/>
            </p:nvSpPr>
            <p:spPr>
              <a:xfrm>
                <a:off x="4331800" y="4986308"/>
                <a:ext cx="2249632" cy="348837"/>
              </a:xfrm>
              <a:prstGeom prst="rect">
                <a:avLst/>
              </a:prstGeom>
              <a:noFill/>
            </p:spPr>
            <p:txBody>
              <a:bodyPr wrap="none" rtlCol="0">
                <a:spAutoFit/>
              </a:bodyPr>
              <a:lstStyle/>
              <a:p>
                <a:r>
                  <a:rPr lang="en-US" dirty="0">
                    <a:solidFill>
                      <a:prstClr val="black"/>
                    </a:solidFill>
                  </a:rPr>
                  <a:t>Emergency Function-8</a:t>
                </a:r>
              </a:p>
            </p:txBody>
          </p:sp>
        </p:grpSp>
        <p:grpSp>
          <p:nvGrpSpPr>
            <p:cNvPr id="65" name="Group 64"/>
            <p:cNvGrpSpPr/>
            <p:nvPr/>
          </p:nvGrpSpPr>
          <p:grpSpPr>
            <a:xfrm>
              <a:off x="6804833" y="5495702"/>
              <a:ext cx="1267588" cy="981298"/>
              <a:chOff x="1830143" y="3962436"/>
              <a:chExt cx="1436694" cy="1112210"/>
            </a:xfrm>
          </p:grpSpPr>
          <p:pic>
            <p:nvPicPr>
              <p:cNvPr id="80" name="Picture 79" descr="napsg logo.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0143" y="3962436"/>
                <a:ext cx="1436694" cy="1112210"/>
              </a:xfrm>
              <a:prstGeom prst="rect">
                <a:avLst/>
              </a:prstGeom>
            </p:spPr>
          </p:pic>
          <p:sp>
            <p:nvSpPr>
              <p:cNvPr id="81" name="TextBox 80"/>
              <p:cNvSpPr txBox="1"/>
              <p:nvPr/>
            </p:nvSpPr>
            <p:spPr>
              <a:xfrm>
                <a:off x="1875806" y="3962436"/>
                <a:ext cx="821463" cy="523254"/>
              </a:xfrm>
              <a:prstGeom prst="rect">
                <a:avLst/>
              </a:prstGeom>
              <a:noFill/>
            </p:spPr>
            <p:txBody>
              <a:bodyPr wrap="square" rtlCol="0">
                <a:spAutoFit/>
              </a:bodyPr>
              <a:lstStyle/>
              <a:p>
                <a:r>
                  <a:rPr lang="en-US" sz="1200" dirty="0">
                    <a:solidFill>
                      <a:prstClr val="black"/>
                    </a:solidFill>
                  </a:rPr>
                  <a:t>N. CA</a:t>
                </a:r>
              </a:p>
              <a:p>
                <a:r>
                  <a:rPr lang="en-US" sz="1200" dirty="0">
                    <a:solidFill>
                      <a:prstClr val="black"/>
                    </a:solidFill>
                  </a:rPr>
                  <a:t>Chapter</a:t>
                </a:r>
              </a:p>
            </p:txBody>
          </p:sp>
        </p:grpSp>
        <p:grpSp>
          <p:nvGrpSpPr>
            <p:cNvPr id="66" name="Group 65"/>
            <p:cNvGrpSpPr/>
            <p:nvPr/>
          </p:nvGrpSpPr>
          <p:grpSpPr>
            <a:xfrm>
              <a:off x="1722830" y="3887037"/>
              <a:ext cx="2525937" cy="684963"/>
              <a:chOff x="5033372" y="1689085"/>
              <a:chExt cx="2427203" cy="658189"/>
            </a:xfrm>
          </p:grpSpPr>
          <p:pic>
            <p:nvPicPr>
              <p:cNvPr id="78" name="Picture 77"/>
              <p:cNvPicPr>
                <a:picLocks noChangeAspect="1"/>
              </p:cNvPicPr>
              <p:nvPr/>
            </p:nvPicPr>
            <p:blipFill>
              <a:blip r:embed="rId13"/>
              <a:stretch>
                <a:fillRect/>
              </a:stretch>
            </p:blipFill>
            <p:spPr>
              <a:xfrm>
                <a:off x="5834534" y="1691050"/>
                <a:ext cx="1626041" cy="656224"/>
              </a:xfrm>
              <a:prstGeom prst="rect">
                <a:avLst/>
              </a:prstGeom>
            </p:spPr>
          </p:pic>
          <p:pic>
            <p:nvPicPr>
              <p:cNvPr id="79" name="Picture 78" descr="XchangeCore_Logo_Big.png"/>
              <p:cNvPicPr>
                <a:picLocks noChangeAspect="1"/>
              </p:cNvPicPr>
              <p:nvPr/>
            </p:nvPicPr>
            <p:blipFill>
              <a:blip r:embed="rId14" cstate="print"/>
              <a:srcRect l="-2368" r="2926"/>
              <a:stretch>
                <a:fillRect/>
              </a:stretch>
            </p:blipFill>
            <p:spPr>
              <a:xfrm>
                <a:off x="5033372" y="1689085"/>
                <a:ext cx="781982" cy="575814"/>
              </a:xfrm>
              <a:prstGeom prst="rect">
                <a:avLst/>
              </a:prstGeom>
              <a:ln>
                <a:noFill/>
              </a:ln>
              <a:effectLst/>
            </p:spPr>
          </p:pic>
        </p:grpSp>
        <p:pic>
          <p:nvPicPr>
            <p:cNvPr id="67" name="Picture 15" descr="G:\Grpfiles\SFShare\Anne\Clearinghouse\CH exercises\ShakeOut\ShakeOut 2013\logos\GEER_Logo.jpg"/>
            <p:cNvPicPr>
              <a:picLocks noChangeAspect="1" noChangeArrowheads="1"/>
            </p:cNvPicPr>
            <p:nvPr/>
          </p:nvPicPr>
          <p:blipFill>
            <a:blip r:embed="rId15" cstate="print"/>
            <a:srcRect/>
            <a:stretch>
              <a:fillRect/>
            </a:stretch>
          </p:blipFill>
          <p:spPr bwMode="auto">
            <a:xfrm>
              <a:off x="7315200" y="2667000"/>
              <a:ext cx="1046281" cy="1046281"/>
            </a:xfrm>
            <a:prstGeom prst="rect">
              <a:avLst/>
            </a:prstGeom>
            <a:noFill/>
            <a:ln w="9525">
              <a:noFill/>
              <a:miter lim="800000"/>
              <a:headEnd/>
              <a:tailEnd/>
            </a:ln>
          </p:spPr>
        </p:pic>
        <p:pic>
          <p:nvPicPr>
            <p:cNvPr id="68" name="Picture 12" descr="G:\Grpfiles\SFShare\Anne\Clearinghouse\CH exercises\ShakeOut\ShakeOut 2013\logos\cdfw-shield.jpg"/>
            <p:cNvPicPr>
              <a:picLocks noChangeAspect="1" noChangeArrowheads="1"/>
            </p:cNvPicPr>
            <p:nvPr/>
          </p:nvPicPr>
          <p:blipFill>
            <a:blip r:embed="rId16" cstate="print"/>
            <a:srcRect/>
            <a:stretch>
              <a:fillRect/>
            </a:stretch>
          </p:blipFill>
          <p:spPr bwMode="auto">
            <a:xfrm>
              <a:off x="6019800" y="2971800"/>
              <a:ext cx="739540" cy="975488"/>
            </a:xfrm>
            <a:prstGeom prst="rect">
              <a:avLst/>
            </a:prstGeom>
            <a:noFill/>
            <a:ln w="9525">
              <a:noFill/>
              <a:miter lim="800000"/>
              <a:headEnd/>
              <a:tailEnd/>
            </a:ln>
          </p:spPr>
        </p:pic>
        <p:pic>
          <p:nvPicPr>
            <p:cNvPr id="69" name="Picture 68" descr="NASA-Logo-Large.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000" y="4267200"/>
              <a:ext cx="1143825" cy="951093"/>
            </a:xfrm>
            <a:prstGeom prst="rect">
              <a:avLst/>
            </a:prstGeom>
          </p:spPr>
        </p:pic>
        <p:pic>
          <p:nvPicPr>
            <p:cNvPr id="70" name="Picture 69" descr="oes-new-logo.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91000" y="1447800"/>
              <a:ext cx="905847" cy="1075694"/>
            </a:xfrm>
            <a:prstGeom prst="rect">
              <a:avLst/>
            </a:prstGeom>
          </p:spPr>
        </p:pic>
        <p:pic>
          <p:nvPicPr>
            <p:cNvPr id="71" name="Picture 7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28800" y="5562600"/>
              <a:ext cx="905270" cy="905270"/>
            </a:xfrm>
            <a:prstGeom prst="rect">
              <a:avLst/>
            </a:prstGeom>
          </p:spPr>
        </p:pic>
        <p:pic>
          <p:nvPicPr>
            <p:cNvPr id="72" name="Picture 71" descr="walgreens-logo-vector.png"/>
            <p:cNvPicPr>
              <a:picLocks noChangeAspect="1"/>
            </p:cNvPicPr>
            <p:nvPr/>
          </p:nvPicPr>
          <p:blipFill>
            <a:blip r:embed="rId20" cstate="print"/>
            <a:stretch>
              <a:fillRect/>
            </a:stretch>
          </p:blipFill>
          <p:spPr>
            <a:xfrm>
              <a:off x="4953000" y="4191000"/>
              <a:ext cx="1100906" cy="1100906"/>
            </a:xfrm>
            <a:prstGeom prst="rect">
              <a:avLst/>
            </a:prstGeom>
          </p:spPr>
        </p:pic>
        <p:pic>
          <p:nvPicPr>
            <p:cNvPr id="73" name="Picture 7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067800" y="1447800"/>
              <a:ext cx="1042526" cy="989064"/>
            </a:xfrm>
            <a:prstGeom prst="rect">
              <a:avLst/>
            </a:prstGeom>
          </p:spPr>
        </p:pic>
        <p:pic>
          <p:nvPicPr>
            <p:cNvPr id="74" name="8DF9B6B4-3E55-4458-AE1B-CBA3DEA65280" descr="F7D86389-77D7-4865-97E4-05E8DF715AE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28800" y="4724400"/>
              <a:ext cx="2395101" cy="5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Picture 7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535826" y="5402358"/>
              <a:ext cx="1597885" cy="465042"/>
            </a:xfrm>
            <a:prstGeom prst="rect">
              <a:avLst/>
            </a:prstGeom>
          </p:spPr>
        </p:pic>
        <p:pic>
          <p:nvPicPr>
            <p:cNvPr id="76" name="Picture 7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61203" y="6137387"/>
              <a:ext cx="1590570" cy="339613"/>
            </a:xfrm>
            <a:prstGeom prst="rect">
              <a:avLst/>
            </a:prstGeom>
          </p:spPr>
        </p:pic>
        <p:pic>
          <p:nvPicPr>
            <p:cNvPr id="77" name="Picture 7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505200" y="5562600"/>
              <a:ext cx="994871" cy="972957"/>
            </a:xfrm>
            <a:prstGeom prst="rect">
              <a:avLst/>
            </a:prstGeom>
          </p:spPr>
        </p:pic>
      </p:grpSp>
      <p:sp>
        <p:nvSpPr>
          <p:cNvPr id="86" name="TextBox 85"/>
          <p:cNvSpPr txBox="1"/>
          <p:nvPr/>
        </p:nvSpPr>
        <p:spPr>
          <a:xfrm>
            <a:off x="281354" y="457201"/>
            <a:ext cx="13002567" cy="830997"/>
          </a:xfrm>
          <a:prstGeom prst="rect">
            <a:avLst/>
          </a:prstGeom>
          <a:noFill/>
        </p:spPr>
        <p:txBody>
          <a:bodyPr wrap="square" rtlCol="0">
            <a:spAutoFit/>
          </a:bodyPr>
          <a:lstStyle/>
          <a:p>
            <a:pPr algn="ctr">
              <a:buClr>
                <a:schemeClr val="accent1"/>
              </a:buClr>
              <a:buSzPct val="25000"/>
            </a:pPr>
            <a:r>
              <a:rPr lang="en-US" sz="2400" dirty="0">
                <a:solidFill>
                  <a:schemeClr val="accent1"/>
                </a:solidFill>
                <a:latin typeface="Source Sans Pro"/>
                <a:ea typeface="Source Sans Pro"/>
                <a:cs typeface="Source Sans Pro"/>
                <a:sym typeface="Source Sans Pro"/>
              </a:rPr>
              <a:t>Information Sharing Between Multiple State, Federal, Local Organizations, </a:t>
            </a:r>
          </a:p>
          <a:p>
            <a:pPr algn="ctr">
              <a:buClr>
                <a:schemeClr val="accent1"/>
              </a:buClr>
              <a:buSzPct val="25000"/>
            </a:pPr>
            <a:r>
              <a:rPr lang="en-US" sz="2400" dirty="0">
                <a:solidFill>
                  <a:schemeClr val="accent1"/>
                </a:solidFill>
                <a:latin typeface="Source Sans Pro"/>
                <a:ea typeface="Source Sans Pro"/>
                <a:cs typeface="Source Sans Pro"/>
                <a:sym typeface="Source Sans Pro"/>
              </a:rPr>
              <a:t>through XchangeCore connected applications</a:t>
            </a:r>
          </a:p>
        </p:txBody>
      </p:sp>
    </p:spTree>
    <p:extLst>
      <p:ext uri="{BB962C8B-B14F-4D97-AF65-F5344CB8AC3E}">
        <p14:creationId xmlns:p14="http://schemas.microsoft.com/office/powerpoint/2010/main" val="4191481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2329962" y="1171728"/>
            <a:ext cx="7883082" cy="5533872"/>
            <a:chOff x="448730" y="1066800"/>
            <a:chExt cx="7883082" cy="5533872"/>
          </a:xfrm>
        </p:grpSpPr>
        <p:sp>
          <p:nvSpPr>
            <p:cNvPr id="14" name="Rounded Rectangle 13"/>
            <p:cNvSpPr/>
            <p:nvPr/>
          </p:nvSpPr>
          <p:spPr>
            <a:xfrm>
              <a:off x="5638800" y="1828800"/>
              <a:ext cx="2200275" cy="1266825"/>
            </a:xfrm>
            <a:prstGeom prst="round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DHS Science &amp; Technology Directorate</a:t>
              </a:r>
            </a:p>
            <a:p>
              <a:pPr algn="ctr"/>
              <a:r>
                <a:rPr lang="en-US" sz="1600" b="1" dirty="0">
                  <a:latin typeface="Arial" panose="020B0604020202020204" pitchFamily="34" charset="0"/>
                  <a:cs typeface="Arial" panose="020B0604020202020204" pitchFamily="34" charset="0"/>
                </a:rPr>
                <a:t>XchangeCore</a:t>
              </a:r>
            </a:p>
          </p:txBody>
        </p:sp>
        <p:sp>
          <p:nvSpPr>
            <p:cNvPr id="15" name="Rounded Rectangle 14"/>
            <p:cNvSpPr/>
            <p:nvPr/>
          </p:nvSpPr>
          <p:spPr>
            <a:xfrm>
              <a:off x="3386137" y="3552673"/>
              <a:ext cx="2200275" cy="1266825"/>
            </a:xfrm>
            <a:prstGeom prst="round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 Earthquake Clearinghouse </a:t>
              </a:r>
            </a:p>
          </p:txBody>
        </p:sp>
        <p:cxnSp>
          <p:nvCxnSpPr>
            <p:cNvPr id="16" name="Curved Connector 15"/>
            <p:cNvCxnSpPr>
              <a:stCxn id="22" idx="2"/>
            </p:cNvCxnSpPr>
            <p:nvPr/>
          </p:nvCxnSpPr>
          <p:spPr>
            <a:xfrm rot="16200000" flipH="1">
              <a:off x="2274129" y="3074077"/>
              <a:ext cx="1065675" cy="1158342"/>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4" idx="2"/>
              <a:endCxn id="15" idx="3"/>
            </p:cNvCxnSpPr>
            <p:nvPr/>
          </p:nvCxnSpPr>
          <p:spPr>
            <a:xfrm rot="5400000">
              <a:off x="5617445" y="3064592"/>
              <a:ext cx="1090461" cy="1152526"/>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386136" y="5333847"/>
              <a:ext cx="2200275" cy="1266825"/>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Information Sharing &amp; Technology Interoperability</a:t>
              </a:r>
            </a:p>
          </p:txBody>
        </p:sp>
        <p:sp>
          <p:nvSpPr>
            <p:cNvPr id="19" name="Down Arrow 18"/>
            <p:cNvSpPr/>
            <p:nvPr/>
          </p:nvSpPr>
          <p:spPr>
            <a:xfrm>
              <a:off x="4128763" y="4819498"/>
              <a:ext cx="715019" cy="514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20" name="TextBox 19"/>
            <p:cNvSpPr txBox="1"/>
            <p:nvPr/>
          </p:nvSpPr>
          <p:spPr>
            <a:xfrm>
              <a:off x="1546102" y="1114272"/>
              <a:ext cx="1433406" cy="461665"/>
            </a:xfrm>
            <a:prstGeom prst="rect">
              <a:avLst/>
            </a:prstGeom>
            <a:noFill/>
          </p:spPr>
          <p:txBody>
            <a:bodyPr wrap="none" rtlCol="0">
              <a:spAutoFit/>
            </a:bodyPr>
            <a:lstStyle/>
            <a:p>
              <a:r>
                <a:rPr lang="en-US" sz="2400" b="1" dirty="0">
                  <a:cs typeface="Arial" panose="020B0604020202020204" pitchFamily="34" charset="0"/>
                </a:rPr>
                <a:t>Mandate</a:t>
              </a:r>
            </a:p>
          </p:txBody>
        </p:sp>
        <p:sp>
          <p:nvSpPr>
            <p:cNvPr id="21" name="TextBox 20"/>
            <p:cNvSpPr txBox="1"/>
            <p:nvPr/>
          </p:nvSpPr>
          <p:spPr>
            <a:xfrm>
              <a:off x="4950757" y="1066800"/>
              <a:ext cx="3381055" cy="830997"/>
            </a:xfrm>
            <a:prstGeom prst="rect">
              <a:avLst/>
            </a:prstGeom>
            <a:noFill/>
          </p:spPr>
          <p:txBody>
            <a:bodyPr wrap="none" rtlCol="0">
              <a:spAutoFit/>
            </a:bodyPr>
            <a:lstStyle/>
            <a:p>
              <a:pPr algn="ctr"/>
              <a:r>
                <a:rPr lang="en-US" sz="2400" b="1" dirty="0">
                  <a:cs typeface="Arial" panose="020B0604020202020204" pitchFamily="34" charset="0"/>
                </a:rPr>
                <a:t>Means to accomplish </a:t>
              </a:r>
            </a:p>
            <a:p>
              <a:pPr algn="ctr"/>
              <a:r>
                <a:rPr lang="en-US" sz="2400" b="1" dirty="0">
                  <a:cs typeface="Arial" panose="020B0604020202020204" pitchFamily="34" charset="0"/>
                </a:rPr>
                <a:t>mandate</a:t>
              </a:r>
            </a:p>
          </p:txBody>
        </p:sp>
        <p:grpSp>
          <p:nvGrpSpPr>
            <p:cNvPr id="5" name="Group 4"/>
            <p:cNvGrpSpPr/>
            <p:nvPr/>
          </p:nvGrpSpPr>
          <p:grpSpPr>
            <a:xfrm>
              <a:off x="448730" y="1853586"/>
              <a:ext cx="3558130" cy="1266825"/>
              <a:chOff x="533400" y="1295400"/>
              <a:chExt cx="2200275" cy="1266825"/>
            </a:xfrm>
          </p:grpSpPr>
          <p:sp>
            <p:nvSpPr>
              <p:cNvPr id="22" name="Rounded Rectangle 21"/>
              <p:cNvSpPr/>
              <p:nvPr/>
            </p:nvSpPr>
            <p:spPr>
              <a:xfrm>
                <a:off x="533400" y="1295400"/>
                <a:ext cx="2200275" cy="1266825"/>
              </a:xfrm>
              <a:prstGeom prst="round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3" name="TextBox 2"/>
              <p:cNvSpPr txBox="1"/>
              <p:nvPr/>
            </p:nvSpPr>
            <p:spPr>
              <a:xfrm>
                <a:off x="566131" y="1414463"/>
                <a:ext cx="1246217" cy="338554"/>
              </a:xfrm>
              <a:prstGeom prst="rect">
                <a:avLst/>
              </a:prstGeom>
              <a:noFill/>
            </p:spPr>
            <p:txBody>
              <a:bodyPr wrap="none" rtlCol="0">
                <a:spAutoFit/>
              </a:bodyPr>
              <a:lstStyle/>
              <a:p>
                <a:pPr>
                  <a:buFont typeface="Arial"/>
                  <a:buChar char="•"/>
                </a:pPr>
                <a:r>
                  <a:rPr lang="en-US" sz="1600" b="1" dirty="0">
                    <a:solidFill>
                      <a:schemeClr val="bg1"/>
                    </a:solidFill>
                    <a:latin typeface="Arial" panose="020B0604020202020204" pitchFamily="34" charset="0"/>
                    <a:cs typeface="Arial" panose="020B0604020202020204" pitchFamily="34" charset="0"/>
                  </a:rPr>
                  <a:t>State of California</a:t>
                </a:r>
                <a:endParaRPr lang="en-US" dirty="0"/>
              </a:p>
            </p:txBody>
          </p:sp>
          <p:sp>
            <p:nvSpPr>
              <p:cNvPr id="4" name="TextBox 3"/>
              <p:cNvSpPr txBox="1"/>
              <p:nvPr/>
            </p:nvSpPr>
            <p:spPr>
              <a:xfrm>
                <a:off x="566131" y="1998861"/>
                <a:ext cx="2026182" cy="338554"/>
              </a:xfrm>
              <a:prstGeom prst="rect">
                <a:avLst/>
              </a:prstGeom>
              <a:noFill/>
            </p:spPr>
            <p:txBody>
              <a:bodyPr wrap="square" rtlCol="0">
                <a:spAutoFit/>
              </a:bodyPr>
              <a:lstStyle/>
              <a:p>
                <a:pPr>
                  <a:buFont typeface="Arial"/>
                  <a:buChar char="•"/>
                </a:pPr>
                <a:r>
                  <a:rPr lang="en-US" sz="1600" b="1" dirty="0">
                    <a:solidFill>
                      <a:srgbClr val="FFFFFF"/>
                    </a:solidFill>
                  </a:rPr>
                  <a:t>National Earthquake Consortia</a:t>
                </a:r>
              </a:p>
            </p:txBody>
          </p:sp>
        </p:grpSp>
        <p:sp>
          <p:nvSpPr>
            <p:cNvPr id="6" name="Rectangle 5"/>
            <p:cNvSpPr/>
            <p:nvPr/>
          </p:nvSpPr>
          <p:spPr>
            <a:xfrm>
              <a:off x="501660" y="2252247"/>
              <a:ext cx="3745185" cy="338554"/>
            </a:xfrm>
            <a:prstGeom prst="rect">
              <a:avLst/>
            </a:prstGeom>
          </p:spPr>
          <p:txBody>
            <a:bodyPr wrap="square">
              <a:spAutoFit/>
            </a:bodyPr>
            <a:lstStyle/>
            <a:p>
              <a:pPr lvl="0">
                <a:buFont typeface="Arial" panose="020B0604020202020204" pitchFamily="34" charset="0"/>
                <a:buChar char="•"/>
              </a:pPr>
              <a:r>
                <a:rPr lang="en-US" sz="1600" b="1" dirty="0">
                  <a:solidFill>
                    <a:prstClr val="white"/>
                  </a:solidFill>
                  <a:latin typeface="Arial" panose="020B0604020202020204" pitchFamily="34" charset="0"/>
                  <a:cs typeface="Arial" panose="020B0604020202020204" pitchFamily="34" charset="0"/>
                </a:rPr>
                <a:t>DHS FEMA NEHRP</a:t>
              </a:r>
            </a:p>
          </p:txBody>
        </p:sp>
      </p:grpSp>
      <p:sp>
        <p:nvSpPr>
          <p:cNvPr id="24" name="Shape 387"/>
          <p:cNvSpPr txBox="1">
            <a:spLocks/>
          </p:cNvSpPr>
          <p:nvPr/>
        </p:nvSpPr>
        <p:spPr>
          <a:xfrm>
            <a:off x="1460500" y="599269"/>
            <a:ext cx="10110183" cy="697087"/>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buSzPct val="25000"/>
            </a:pPr>
            <a:r>
              <a:rPr lang="en-US" sz="4000" dirty="0"/>
              <a:t>Information Sharing: Improving Situational Awareness and Decision Support</a:t>
            </a:r>
          </a:p>
        </p:txBody>
      </p:sp>
    </p:spTree>
    <p:extLst>
      <p:ext uri="{BB962C8B-B14F-4D97-AF65-F5344CB8AC3E}">
        <p14:creationId xmlns:p14="http://schemas.microsoft.com/office/powerpoint/2010/main" val="4245595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59C0FA34F4B247933068708B092DDE" ma:contentTypeVersion="4" ma:contentTypeDescription="Create a new document." ma:contentTypeScope="" ma:versionID="1310dea478b7460a93b2973f3c449cae">
  <xsd:schema xmlns:xsd="http://www.w3.org/2001/XMLSchema" xmlns:xs="http://www.w3.org/2001/XMLSchema" xmlns:p="http://schemas.microsoft.com/office/2006/metadata/properties" xmlns:ns2="35fb33d6-b056-4994-9c33-e1538dd60bd3" targetNamespace="http://schemas.microsoft.com/office/2006/metadata/properties" ma:root="true" ma:fieldsID="f7adc23bc7e0162a7f7a151bb08bd8d4" ns2:_="">
    <xsd:import namespace="35fb33d6-b056-4994-9c33-e1538dd60bd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b33d6-b056-4994-9c33-e1538dd60bd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99C53-A6A3-4C6F-8C9A-1BFC5D00DC16}">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5fb33d6-b056-4994-9c33-e1538dd60bd3"/>
    <ds:schemaRef ds:uri="http://www.w3.org/XML/1998/namespace"/>
    <ds:schemaRef ds:uri="http://purl.org/dc/dcmitype/"/>
  </ds:schemaRefs>
</ds:datastoreItem>
</file>

<file path=customXml/itemProps2.xml><?xml version="1.0" encoding="utf-8"?>
<ds:datastoreItem xmlns:ds="http://schemas.openxmlformats.org/officeDocument/2006/customXml" ds:itemID="{06332357-0383-4D4F-92BA-4F33E6E75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b33d6-b056-4994-9c33-e1538dd60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40C06C-986D-4A6E-91A4-905B60479C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712</TotalTime>
  <Words>1742</Words>
  <Application>Microsoft Office PowerPoint</Application>
  <PresentationFormat>Widescreen</PresentationFormat>
  <Paragraphs>210</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Noto Sans Symbols</vt:lpstr>
      <vt:lpstr>Source Sans Pro</vt:lpstr>
      <vt:lpstr>Times New Roman</vt:lpstr>
      <vt:lpstr>Wingdings 2</vt:lpstr>
      <vt:lpstr>Office Theme</vt:lpstr>
      <vt:lpstr>Lessons Learned in GIS Collaboration and Preparedness from California</vt:lpstr>
      <vt:lpstr>Synopsis of Your Story</vt:lpstr>
      <vt:lpstr>Origins of the Clearinghouse Concept</vt:lpstr>
      <vt:lpstr>Managing Organizations</vt:lpstr>
      <vt:lpstr>Clearinghouse Sub-Committees</vt:lpstr>
      <vt:lpstr>Clearinghouse Objectives</vt:lpstr>
      <vt:lpstr>PowerPoint Presentation</vt:lpstr>
      <vt:lpstr>Coordination And Collaboration:</vt:lpstr>
      <vt:lpstr>PowerPoint Presentation</vt:lpstr>
      <vt:lpstr>PowerPoint Presentation</vt:lpstr>
      <vt:lpstr>PowerPoint Presentation</vt:lpstr>
      <vt:lpstr>2017 CA FIRES Geospatial Data AAR Workshop</vt:lpstr>
      <vt:lpstr>Criteria for Success</vt:lpstr>
      <vt:lpstr>PowerPoint Presentation</vt:lpstr>
      <vt:lpstr>Take Away Message</vt:lpstr>
      <vt:lpstr>Thank you!</vt:lpstr>
      <vt:lpstr>USGS-Open Geospatial Consortium recommendation for technology interoperability with XchangeCore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Lanclos</dc:creator>
  <cp:lastModifiedBy>Phil Beilin</cp:lastModifiedBy>
  <cp:revision>47</cp:revision>
  <dcterms:created xsi:type="dcterms:W3CDTF">2016-02-03T19:47:44Z</dcterms:created>
  <dcterms:modified xsi:type="dcterms:W3CDTF">2018-03-01T01:33:41Z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0x0101003B59C0FA34F4B247933068708B092DDE</vt:lpwstr>
  </property>
</Properties>
</file>